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6.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5"/>
  </p:notesMasterIdLst>
  <p:sldIdLst>
    <p:sldId id="256" r:id="rId2"/>
    <p:sldId id="305" r:id="rId3"/>
    <p:sldId id="303" r:id="rId4"/>
    <p:sldId id="304" r:id="rId5"/>
    <p:sldId id="284" r:id="rId6"/>
    <p:sldId id="285" r:id="rId7"/>
    <p:sldId id="286" r:id="rId8"/>
    <p:sldId id="287" r:id="rId9"/>
    <p:sldId id="288" r:id="rId10"/>
    <p:sldId id="289" r:id="rId11"/>
    <p:sldId id="290" r:id="rId12"/>
    <p:sldId id="291" r:id="rId13"/>
    <p:sldId id="302" r:id="rId14"/>
    <p:sldId id="292" r:id="rId15"/>
    <p:sldId id="293" r:id="rId16"/>
    <p:sldId id="294" r:id="rId17"/>
    <p:sldId id="295" r:id="rId18"/>
    <p:sldId id="296" r:id="rId19"/>
    <p:sldId id="297" r:id="rId20"/>
    <p:sldId id="298" r:id="rId21"/>
    <p:sldId id="318" r:id="rId22"/>
    <p:sldId id="299" r:id="rId23"/>
    <p:sldId id="300" r:id="rId24"/>
    <p:sldId id="262" r:id="rId25"/>
    <p:sldId id="261" r:id="rId26"/>
    <p:sldId id="268" r:id="rId27"/>
    <p:sldId id="269" r:id="rId28"/>
    <p:sldId id="270" r:id="rId29"/>
    <p:sldId id="271" r:id="rId30"/>
    <p:sldId id="277" r:id="rId31"/>
    <p:sldId id="301" r:id="rId32"/>
    <p:sldId id="273" r:id="rId33"/>
    <p:sldId id="272" r:id="rId34"/>
    <p:sldId id="274" r:id="rId35"/>
    <p:sldId id="279" r:id="rId36"/>
    <p:sldId id="280" r:id="rId37"/>
    <p:sldId id="281" r:id="rId38"/>
    <p:sldId id="282" r:id="rId39"/>
    <p:sldId id="283" r:id="rId40"/>
    <p:sldId id="263" r:id="rId41"/>
    <p:sldId id="265" r:id="rId42"/>
    <p:sldId id="307" r:id="rId43"/>
    <p:sldId id="306" r:id="rId44"/>
    <p:sldId id="309" r:id="rId45"/>
    <p:sldId id="310" r:id="rId46"/>
    <p:sldId id="311" r:id="rId47"/>
    <p:sldId id="312" r:id="rId48"/>
    <p:sldId id="314" r:id="rId49"/>
    <p:sldId id="315" r:id="rId50"/>
    <p:sldId id="316" r:id="rId51"/>
    <p:sldId id="317" r:id="rId52"/>
    <p:sldId id="319" r:id="rId53"/>
    <p:sldId id="32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hitron" initials="k"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1" autoAdjust="0"/>
    <p:restoredTop sz="87187" autoAdjust="0"/>
  </p:normalViewPr>
  <p:slideViewPr>
    <p:cSldViewPr snapToGrid="0" snapToObjects="1">
      <p:cViewPr varScale="1">
        <p:scale>
          <a:sx n="90" d="100"/>
          <a:sy n="90" d="100"/>
        </p:scale>
        <p:origin x="240"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1-22T18:44:56.279" idx="1">
    <p:pos x="7162" y="354"/>
    <p:text>תוודאו שמסך רחב מספיק בכיתה בה אתם מציגים עם מחשב איתו אתם מציגים</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11-22T18:46:00.176" idx="2">
    <p:pos x="5464" y="1678"/>
    <p:text>שגחאת כתיב - מילים דבוקות</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9-11-22T18:47:58.438" idx="3">
    <p:pos x="5800" y="1050"/>
    <p:text>הרבה שגיאות כתיב בשקף הזה. תיקנתי 9 לדוגמה.</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9-11-22T18:48:54.647" idx="4">
    <p:pos x="4453" y="1476"/>
    <p:text>שתי שגיאות כתיב לדוגמה - חסר רווח ומקף לא נכון.</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9-11-22T18:49:13.944" idx="5">
    <p:pos x="7132" y="2531"/>
    <p:text>לא הבנתי את המילה הזאת.</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9-11-22T18:51:30.366" idx="7">
    <p:pos x="6299" y="875"/>
    <p:text>דוגמה של פונט קטן מדי</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D1C24EBD-C1D4-444F-9E41-151FE64EE71B}" type="datetimeFigureOut">
              <a:rPr lang="he-IL" smtClean="0"/>
              <a:t>כ"ה.חשון.תש"פ</a:t>
            </a:fld>
            <a:endParaRPr lang="he-IL"/>
          </a:p>
        </p:txBody>
      </p:sp>
      <p:sp>
        <p:nvSpPr>
          <p:cNvPr id="4" name="מציין מיקום של תמונת שקופית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41AD050E-F9E1-4535-BA57-56BDCFECBD62}" type="slidenum">
              <a:rPr lang="he-IL" smtClean="0"/>
              <a:t>‹#›</a:t>
            </a:fld>
            <a:endParaRPr lang="he-IL"/>
          </a:p>
        </p:txBody>
      </p:sp>
    </p:spTree>
    <p:extLst>
      <p:ext uri="{BB962C8B-B14F-4D97-AF65-F5344CB8AC3E}">
        <p14:creationId xmlns:p14="http://schemas.microsoft.com/office/powerpoint/2010/main" val="11121895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E2D529DF-814F-3A4E-9740-F6A4E3B65A83}" type="slidenum">
              <a:rPr lang="en-US" smtClean="0"/>
              <a:t>16</a:t>
            </a:fld>
            <a:endParaRPr lang="en-US"/>
          </a:p>
        </p:txBody>
      </p:sp>
    </p:spTree>
    <p:extLst>
      <p:ext uri="{BB962C8B-B14F-4D97-AF65-F5344CB8AC3E}">
        <p14:creationId xmlns:p14="http://schemas.microsoft.com/office/powerpoint/2010/main" val="4203322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ניתן לראות ש </a:t>
            </a:r>
            <a:r>
              <a:rPr lang="en-US" dirty="0"/>
              <a:t>scrum</a:t>
            </a:r>
            <a:r>
              <a:rPr lang="he-IL" dirty="0"/>
              <a:t> תומך </a:t>
            </a:r>
            <a:r>
              <a:rPr lang="he-IL" dirty="0" err="1"/>
              <a:t>בפרוייקטים</a:t>
            </a:r>
            <a:r>
              <a:rPr lang="he-IL" dirty="0"/>
              <a:t> גדולים לעומת </a:t>
            </a:r>
            <a:r>
              <a:rPr lang="en-US" dirty="0" err="1"/>
              <a:t>xp</a:t>
            </a:r>
            <a:r>
              <a:rPr lang="he-IL" dirty="0"/>
              <a:t>.</a:t>
            </a:r>
          </a:p>
          <a:p>
            <a:r>
              <a:rPr lang="he-IL" dirty="0"/>
              <a:t>שני התהליכים </a:t>
            </a:r>
            <a:r>
              <a:rPr lang="he-IL" dirty="0" err="1"/>
              <a:t>משמתשמים</a:t>
            </a:r>
            <a:r>
              <a:rPr lang="he-IL" dirty="0"/>
              <a:t> בתהליך שהוא אינקרמנטלי </a:t>
            </a:r>
            <a:r>
              <a:rPr lang="he-IL" dirty="0" err="1"/>
              <a:t>ואיטרטיבי</a:t>
            </a:r>
            <a:r>
              <a:rPr lang="he-IL" dirty="0"/>
              <a:t>, תכנות מונחה עצמים ובצוותים בגודל של פחות מ 10 אנשים.</a:t>
            </a:r>
            <a:endParaRPr lang="en-US" dirty="0"/>
          </a:p>
        </p:txBody>
      </p:sp>
      <p:sp>
        <p:nvSpPr>
          <p:cNvPr id="4" name="Slide Number Placeholder 3"/>
          <p:cNvSpPr>
            <a:spLocks noGrp="1"/>
          </p:cNvSpPr>
          <p:nvPr>
            <p:ph type="sldNum" sz="quarter" idx="5"/>
          </p:nvPr>
        </p:nvSpPr>
        <p:spPr/>
        <p:txBody>
          <a:bodyPr/>
          <a:lstStyle/>
          <a:p>
            <a:fld id="{41AD050E-F9E1-4535-BA57-56BDCFECBD62}" type="slidenum">
              <a:rPr lang="he-IL" smtClean="0"/>
              <a:t>45</a:t>
            </a:fld>
            <a:endParaRPr lang="he-IL"/>
          </a:p>
        </p:txBody>
      </p:sp>
    </p:spTree>
    <p:extLst>
      <p:ext uri="{BB962C8B-B14F-4D97-AF65-F5344CB8AC3E}">
        <p14:creationId xmlns:p14="http://schemas.microsoft.com/office/powerpoint/2010/main" val="274440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0" eaLnBrk="1" latinLnBrk="0" hangingPunct="1"/>
            <a:r>
              <a:rPr lang="he-IL" dirty="0"/>
              <a:t>ניתן לראות את הציונים גם עבור מאפייני תהליך הפיתוח – היי לבל (רמה גבוהה) ועבור </a:t>
            </a:r>
            <a:r>
              <a:rPr lang="he-IL" dirty="0" err="1"/>
              <a:t>הפקרטיקות</a:t>
            </a:r>
            <a:r>
              <a:rPr lang="he-IL" dirty="0"/>
              <a:t> – לוו לבל (רמה נמוכה)</a:t>
            </a:r>
          </a:p>
          <a:p>
            <a:pPr marL="0" algn="r" defTabSz="914400" rtl="0" eaLnBrk="1" latinLnBrk="0" hangingPunct="1"/>
            <a:r>
              <a:rPr lang="he-IL" dirty="0"/>
              <a:t>דוגמאות להסביר – שלב הפיתוח הוא מהיר </a:t>
            </a:r>
            <a:r>
              <a:rPr lang="he-IL" dirty="0" err="1"/>
              <a:t>ואיטרטבי</a:t>
            </a:r>
            <a:r>
              <a:rPr lang="he-IL" dirty="0"/>
              <a:t> לכן יש 1 בגמישות ומהירות.</a:t>
            </a:r>
          </a:p>
          <a:p>
            <a:pPr marL="0" algn="r" defTabSz="914400" rtl="0" eaLnBrk="1" latinLnBrk="0" hangingPunct="1"/>
            <a:r>
              <a:rPr lang="he-IL" dirty="0"/>
              <a:t>בגלל שבכל שלב דרישות יכולות להתווסף, דבר ההופך את התהליך ליקר, אז בשדה </a:t>
            </a:r>
            <a:r>
              <a:rPr lang="he-IL" dirty="0" err="1"/>
              <a:t>לינינס</a:t>
            </a:r>
            <a:r>
              <a:rPr lang="he-IL" dirty="0"/>
              <a:t> יהיה לנו 0.</a:t>
            </a:r>
            <a:r>
              <a:rPr lang="en-US" dirty="0"/>
              <a:t> </a:t>
            </a:r>
            <a:endParaRPr lang="he-IL" dirty="0"/>
          </a:p>
          <a:p>
            <a:pPr marL="0" algn="r" defTabSz="914400" rtl="0" eaLnBrk="1" latinLnBrk="0" hangingPunct="1"/>
            <a:r>
              <a:rPr lang="en-US" dirty="0"/>
              <a:t>FY </a:t>
            </a:r>
            <a:r>
              <a:rPr lang="he-IL" dirty="0"/>
              <a:t>-</a:t>
            </a:r>
            <a:r>
              <a:rPr lang="en-US" dirty="0"/>
              <a:t>  flexibility</a:t>
            </a:r>
          </a:p>
          <a:p>
            <a:pPr marL="0" algn="r" defTabSz="914400" rtl="0" eaLnBrk="1" latinLnBrk="0" hangingPunct="1"/>
            <a:r>
              <a:rPr lang="en-US" dirty="0"/>
              <a:t>SD – speed</a:t>
            </a:r>
          </a:p>
          <a:p>
            <a:pPr marL="0" algn="r" defTabSz="914400" rtl="0" eaLnBrk="1" latinLnBrk="0" hangingPunct="1"/>
            <a:r>
              <a:rPr lang="en-US" dirty="0"/>
              <a:t>LS – leanness</a:t>
            </a:r>
          </a:p>
          <a:p>
            <a:pPr marL="0" algn="r" defTabSz="914400" rtl="0" eaLnBrk="1" latinLnBrk="0" hangingPunct="1"/>
            <a:r>
              <a:rPr lang="en-US" dirty="0"/>
              <a:t>LG – learning</a:t>
            </a:r>
          </a:p>
          <a:p>
            <a:pPr marL="0" algn="r" defTabSz="914400" rtl="0" eaLnBrk="1" latinLnBrk="0" hangingPunct="1"/>
            <a:r>
              <a:rPr lang="en-US" dirty="0" err="1"/>
              <a:t>Responsivness</a:t>
            </a:r>
            <a:r>
              <a:rPr lang="en-US" dirty="0"/>
              <a:t> - RS</a:t>
            </a:r>
          </a:p>
        </p:txBody>
      </p:sp>
      <p:sp>
        <p:nvSpPr>
          <p:cNvPr id="4" name="Slide Number Placeholder 3"/>
          <p:cNvSpPr>
            <a:spLocks noGrp="1"/>
          </p:cNvSpPr>
          <p:nvPr>
            <p:ph type="sldNum" sz="quarter" idx="5"/>
          </p:nvPr>
        </p:nvSpPr>
        <p:spPr/>
        <p:txBody>
          <a:bodyPr/>
          <a:lstStyle/>
          <a:p>
            <a:fld id="{41AD050E-F9E1-4535-BA57-56BDCFECBD62}" type="slidenum">
              <a:rPr lang="he-IL" smtClean="0"/>
              <a:t>46</a:t>
            </a:fld>
            <a:endParaRPr lang="he-IL"/>
          </a:p>
        </p:txBody>
      </p:sp>
    </p:spTree>
    <p:extLst>
      <p:ext uri="{BB962C8B-B14F-4D97-AF65-F5344CB8AC3E}">
        <p14:creationId xmlns:p14="http://schemas.microsoft.com/office/powerpoint/2010/main" val="2182118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0" eaLnBrk="1" latinLnBrk="0" hangingPunct="1"/>
            <a:r>
              <a:rPr lang="he-IL" dirty="0" err="1"/>
              <a:t>פרודקט</a:t>
            </a:r>
            <a:r>
              <a:rPr lang="he-IL" dirty="0"/>
              <a:t> </a:t>
            </a:r>
            <a:r>
              <a:rPr lang="he-IL" dirty="0" err="1"/>
              <a:t>בקלוג</a:t>
            </a:r>
            <a:r>
              <a:rPr lang="he-IL" dirty="0"/>
              <a:t> – מאפשר גמישות כי אפשר להוסיף דרישות.</a:t>
            </a:r>
          </a:p>
          <a:p>
            <a:pPr marL="0" algn="r" defTabSz="914400" rtl="0" eaLnBrk="1" latinLnBrk="0" hangingPunct="1"/>
            <a:r>
              <a:rPr lang="he-IL" dirty="0"/>
              <a:t>ספרינט – מהירות כי כל ספרינט הוא קצר ומוגבל בשלושה שבועות.</a:t>
            </a:r>
          </a:p>
          <a:p>
            <a:pPr marL="0" algn="r" defTabSz="914400" rtl="0" eaLnBrk="1" latinLnBrk="0" hangingPunct="1"/>
            <a:r>
              <a:rPr lang="en-US" dirty="0"/>
              <a:t>FY </a:t>
            </a:r>
            <a:r>
              <a:rPr lang="he-IL" dirty="0"/>
              <a:t>-</a:t>
            </a:r>
            <a:r>
              <a:rPr lang="en-US" dirty="0"/>
              <a:t>  flexibility</a:t>
            </a:r>
          </a:p>
          <a:p>
            <a:pPr marL="0" algn="r" defTabSz="914400" rtl="0" eaLnBrk="1" latinLnBrk="0" hangingPunct="1"/>
            <a:r>
              <a:rPr lang="en-US" dirty="0"/>
              <a:t>SD – speed</a:t>
            </a:r>
          </a:p>
          <a:p>
            <a:pPr marL="0" algn="r" defTabSz="914400" rtl="0" eaLnBrk="1" latinLnBrk="0" hangingPunct="1"/>
            <a:r>
              <a:rPr lang="en-US" dirty="0"/>
              <a:t>LS – leanness</a:t>
            </a:r>
          </a:p>
          <a:p>
            <a:pPr marL="0" algn="r" defTabSz="914400" rtl="0" eaLnBrk="1" latinLnBrk="0" hangingPunct="1"/>
            <a:r>
              <a:rPr lang="en-US" dirty="0"/>
              <a:t>LG – learning</a:t>
            </a:r>
          </a:p>
          <a:p>
            <a:pPr marL="0" algn="r" defTabSz="914400" rtl="0" eaLnBrk="1" latinLnBrk="0" hangingPunct="1"/>
            <a:r>
              <a:rPr lang="en-US" dirty="0" err="1"/>
              <a:t>Responsivness</a:t>
            </a:r>
            <a:r>
              <a:rPr lang="en-US" dirty="0"/>
              <a:t> - RS</a:t>
            </a:r>
          </a:p>
        </p:txBody>
      </p:sp>
      <p:sp>
        <p:nvSpPr>
          <p:cNvPr id="4" name="Slide Number Placeholder 3"/>
          <p:cNvSpPr>
            <a:spLocks noGrp="1"/>
          </p:cNvSpPr>
          <p:nvPr>
            <p:ph type="sldNum" sz="quarter" idx="5"/>
          </p:nvPr>
        </p:nvSpPr>
        <p:spPr/>
        <p:txBody>
          <a:bodyPr/>
          <a:lstStyle/>
          <a:p>
            <a:fld id="{41AD050E-F9E1-4535-BA57-56BDCFECBD62}" type="slidenum">
              <a:rPr lang="he-IL" smtClean="0"/>
              <a:t>47</a:t>
            </a:fld>
            <a:endParaRPr lang="he-IL"/>
          </a:p>
        </p:txBody>
      </p:sp>
    </p:spTree>
    <p:extLst>
      <p:ext uri="{BB962C8B-B14F-4D97-AF65-F5344CB8AC3E}">
        <p14:creationId xmlns:p14="http://schemas.microsoft.com/office/powerpoint/2010/main" val="405712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defTabSz="914400" rtl="1" eaLnBrk="1" latinLnBrk="0" hangingPunct="1">
              <a:buFont typeface="Arial" panose="020B0604020202020204" pitchFamily="34" charset="0"/>
              <a:buChar char="•"/>
            </a:pPr>
            <a:r>
              <a:rPr lang="he-IL" sz="1200" dirty="0"/>
              <a:t>חשוב לציין  - אמנם כל מתודולוגיה מקבלת ציון אך עדיין אין דרך מתמטית וודאית המאפשרת לנו השוואה בין התהליכים, ובסוף מקבל ההחלטות הוא זה שיקבע איזה מתודולוגיה מתאימה יותר.</a:t>
            </a:r>
            <a:endParaRPr lang="en-US" sz="1200" dirty="0"/>
          </a:p>
        </p:txBody>
      </p:sp>
      <p:sp>
        <p:nvSpPr>
          <p:cNvPr id="4" name="Slide Number Placeholder 3"/>
          <p:cNvSpPr>
            <a:spLocks noGrp="1"/>
          </p:cNvSpPr>
          <p:nvPr>
            <p:ph type="sldNum" sz="quarter" idx="5"/>
          </p:nvPr>
        </p:nvSpPr>
        <p:spPr/>
        <p:txBody>
          <a:bodyPr/>
          <a:lstStyle/>
          <a:p>
            <a:fld id="{41AD050E-F9E1-4535-BA57-56BDCFECBD62}" type="slidenum">
              <a:rPr lang="he-IL" smtClean="0"/>
              <a:t>48</a:t>
            </a:fld>
            <a:endParaRPr lang="he-IL"/>
          </a:p>
        </p:txBody>
      </p:sp>
    </p:spTree>
    <p:extLst>
      <p:ext uri="{BB962C8B-B14F-4D97-AF65-F5344CB8AC3E}">
        <p14:creationId xmlns:p14="http://schemas.microsoft.com/office/powerpoint/2010/main" val="7513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defTabSz="914400" rtl="1" eaLnBrk="1" latinLnBrk="0" hangingPunct="1">
              <a:buFont typeface="Arial" panose="020B0604020202020204" pitchFamily="34" charset="0"/>
              <a:buChar char="•"/>
            </a:pPr>
            <a:r>
              <a:rPr lang="he-IL" sz="1200" dirty="0"/>
              <a:t>שתי המתודולוגיות מספקות הרבה כלים ליישום של ארבעת הערכים המקוריים, לעומת זאת עבור הערכים החדשים אין תמיכה בכלל. (</a:t>
            </a:r>
            <a:r>
              <a:rPr lang="en-US" sz="1200" dirty="0"/>
              <a:t>XP</a:t>
            </a:r>
            <a:r>
              <a:rPr lang="he-IL" sz="1200" dirty="0"/>
              <a:t> בכלל לא מספק תמיכה)</a:t>
            </a:r>
            <a:endParaRPr lang="en-US" sz="1200" dirty="0"/>
          </a:p>
        </p:txBody>
      </p:sp>
      <p:sp>
        <p:nvSpPr>
          <p:cNvPr id="4" name="Slide Number Placeholder 3"/>
          <p:cNvSpPr>
            <a:spLocks noGrp="1"/>
          </p:cNvSpPr>
          <p:nvPr>
            <p:ph type="sldNum" sz="quarter" idx="5"/>
          </p:nvPr>
        </p:nvSpPr>
        <p:spPr/>
        <p:txBody>
          <a:bodyPr/>
          <a:lstStyle/>
          <a:p>
            <a:fld id="{41AD050E-F9E1-4535-BA57-56BDCFECBD62}" type="slidenum">
              <a:rPr lang="he-IL" smtClean="0"/>
              <a:t>49</a:t>
            </a:fld>
            <a:endParaRPr lang="he-IL"/>
          </a:p>
        </p:txBody>
      </p:sp>
    </p:spTree>
    <p:extLst>
      <p:ext uri="{BB962C8B-B14F-4D97-AF65-F5344CB8AC3E}">
        <p14:creationId xmlns:p14="http://schemas.microsoft.com/office/powerpoint/2010/main" val="2841227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defTabSz="914400" rtl="1" eaLnBrk="1" latinLnBrk="0" hangingPunct="1">
              <a:buFont typeface="Arial" panose="020B0604020202020204" pitchFamily="34" charset="0"/>
              <a:buChar char="•"/>
            </a:pPr>
            <a:r>
              <a:rPr lang="he-IL" sz="1200" dirty="0"/>
              <a:t>כמו הטבלה הקודמת, טבלה זו לא מספקת הערכה כמותית אלא רק אינפורמציה שימושית למשתמש.</a:t>
            </a:r>
          </a:p>
          <a:p>
            <a:pPr marL="285750" indent="-285750" algn="r" defTabSz="914400" rtl="1" eaLnBrk="1" latinLnBrk="0" hangingPunct="1">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1AD050E-F9E1-4535-BA57-56BDCFECBD62}" type="slidenum">
              <a:rPr lang="he-IL" smtClean="0"/>
              <a:t>50</a:t>
            </a:fld>
            <a:endParaRPr lang="he-IL"/>
          </a:p>
        </p:txBody>
      </p:sp>
    </p:spTree>
    <p:extLst>
      <p:ext uri="{BB962C8B-B14F-4D97-AF65-F5344CB8AC3E}">
        <p14:creationId xmlns:p14="http://schemas.microsoft.com/office/powerpoint/2010/main" val="579202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a:t>Visual paradigm. - the 5 scrum values</a:t>
            </a:r>
          </a:p>
        </p:txBody>
      </p:sp>
      <p:sp>
        <p:nvSpPr>
          <p:cNvPr id="4" name="Slide Number Placeholder 3"/>
          <p:cNvSpPr>
            <a:spLocks noGrp="1"/>
          </p:cNvSpPr>
          <p:nvPr>
            <p:ph type="sldNum" sz="quarter" idx="5"/>
          </p:nvPr>
        </p:nvSpPr>
        <p:spPr/>
        <p:txBody>
          <a:bodyPr/>
          <a:lstStyle/>
          <a:p>
            <a:fld id="{E2D529DF-814F-3A4E-9740-F6A4E3B65A83}" type="slidenum">
              <a:rPr lang="en-US" smtClean="0"/>
              <a:t>18</a:t>
            </a:fld>
            <a:endParaRPr lang="en-US"/>
          </a:p>
        </p:txBody>
      </p:sp>
    </p:spTree>
    <p:extLst>
      <p:ext uri="{BB962C8B-B14F-4D97-AF65-F5344CB8AC3E}">
        <p14:creationId xmlns:p14="http://schemas.microsoft.com/office/powerpoint/2010/main" val="416093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sz="1600" dirty="0"/>
              <a:t>בעל המוצר – </a:t>
            </a:r>
            <a:r>
              <a:rPr lang="en-US" sz="1600" dirty="0"/>
              <a:t>product owner</a:t>
            </a:r>
            <a:r>
              <a:rPr lang="he-IL" sz="1600" dirty="0"/>
              <a:t> , מנהל את ה </a:t>
            </a:r>
            <a:r>
              <a:rPr lang="en-US" sz="1600" dirty="0"/>
              <a:t>product backlog</a:t>
            </a:r>
            <a:r>
              <a:rPr lang="he-IL" sz="1600" dirty="0"/>
              <a:t>  ז״א : אחראי לסידור המשימות ועל מנת להגיע לביצוע טוב של המטרות והמשימות, אחראי לזה שלצוות יהיה ברור מה המשמעות של כל משימה.</a:t>
            </a:r>
          </a:p>
          <a:p>
            <a:pPr marL="0" algn="r" defTabSz="914400" rtl="1" eaLnBrk="1" latinLnBrk="0" hangingPunct="1"/>
            <a:r>
              <a:rPr lang="he-IL" sz="1600" dirty="0"/>
              <a:t>צוות הפיתוח – כל אחד אחראי לעצמו, ויודע כיצד להפוך את מה שרשום ב </a:t>
            </a:r>
            <a:r>
              <a:rPr lang="en-US" sz="1600" dirty="0"/>
              <a:t>backlog</a:t>
            </a:r>
            <a:r>
              <a:rPr lang="he-IL" sz="1600" dirty="0"/>
              <a:t> </a:t>
            </a:r>
            <a:r>
              <a:rPr lang="he-IL" sz="1600" dirty="0" err="1"/>
              <a:t>לפןונקציונאליות</a:t>
            </a:r>
            <a:r>
              <a:rPr lang="he-IL" sz="1600" dirty="0"/>
              <a:t> מבלי שאף אחד אחר יתערב לו.</a:t>
            </a:r>
          </a:p>
          <a:p>
            <a:pPr marL="0" algn="r" defTabSz="914400" rtl="1" eaLnBrk="1" latinLnBrk="0" hangingPunct="1"/>
            <a:r>
              <a:rPr lang="he-IL" sz="1600" dirty="0" err="1"/>
              <a:t>סקראם</a:t>
            </a:r>
            <a:r>
              <a:rPr lang="he-IL" sz="1600" dirty="0"/>
              <a:t> מאסטר – עובד עם </a:t>
            </a:r>
            <a:r>
              <a:rPr lang="he-IL" sz="1600" dirty="0" err="1"/>
              <a:t>סקראם</a:t>
            </a:r>
            <a:r>
              <a:rPr lang="he-IL" sz="1600" dirty="0"/>
              <a:t> מאסטרים אחרים על מנת להגדיל את יעילות הסקראם בחברה. עוזר לעובדים </a:t>
            </a:r>
            <a:r>
              <a:rPr lang="he-IL" sz="1600" dirty="0" err="1"/>
              <a:t>ול</a:t>
            </a:r>
            <a:r>
              <a:rPr lang="he-IL" sz="1600" dirty="0"/>
              <a:t> </a:t>
            </a:r>
            <a:r>
              <a:rPr lang="en-US" sz="1600" dirty="0"/>
              <a:t>stakeholders</a:t>
            </a:r>
            <a:r>
              <a:rPr lang="he-IL" sz="1600" dirty="0"/>
              <a:t> להבין את מתודולוגיית הפיתוח של </a:t>
            </a:r>
            <a:r>
              <a:rPr lang="he-IL" sz="1600" dirty="0" err="1"/>
              <a:t>הסקראםץ</a:t>
            </a:r>
            <a:endParaRPr lang="en-US" sz="1600" dirty="0"/>
          </a:p>
        </p:txBody>
      </p:sp>
      <p:sp>
        <p:nvSpPr>
          <p:cNvPr id="4" name="Slide Number Placeholder 3"/>
          <p:cNvSpPr>
            <a:spLocks noGrp="1"/>
          </p:cNvSpPr>
          <p:nvPr>
            <p:ph type="sldNum" sz="quarter" idx="5"/>
          </p:nvPr>
        </p:nvSpPr>
        <p:spPr/>
        <p:txBody>
          <a:bodyPr/>
          <a:lstStyle/>
          <a:p>
            <a:fld id="{E2D529DF-814F-3A4E-9740-F6A4E3B65A83}" type="slidenum">
              <a:rPr lang="en-US" smtClean="0"/>
              <a:t>19</a:t>
            </a:fld>
            <a:endParaRPr lang="en-US"/>
          </a:p>
        </p:txBody>
      </p:sp>
    </p:spTree>
    <p:extLst>
      <p:ext uri="{BB962C8B-B14F-4D97-AF65-F5344CB8AC3E}">
        <p14:creationId xmlns:p14="http://schemas.microsoft.com/office/powerpoint/2010/main" val="159395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a:t>Product backlog</a:t>
            </a:r>
            <a:r>
              <a:rPr lang="he-IL" dirty="0"/>
              <a:t>. - לציין גם שתוך כדי הפיתוח זה כל הזמן משתנה בגלל דרישות  נוספות, באגים שצצו ועוד. בהתחלה יש הרבה דרישות ואותם מחלקים למספר ספרינטים שונים, כל </a:t>
            </a:r>
            <a:r>
              <a:rPr lang="he-IL" dirty="0" err="1"/>
              <a:t>ספרינ</a:t>
            </a:r>
            <a:r>
              <a:rPr lang="he-IL" dirty="0"/>
              <a:t> ט בין שבוע שלושה שבועות, ואז מתחילים לעבוד.</a:t>
            </a:r>
            <a:endParaRPr lang="en-US" dirty="0"/>
          </a:p>
          <a:p>
            <a:pPr marL="0" algn="r" defTabSz="914400" rtl="1" eaLnBrk="1" latinLnBrk="0" hangingPunct="1"/>
            <a:r>
              <a:rPr lang="he-IL" dirty="0"/>
              <a:t>לגבי  ה </a:t>
            </a:r>
            <a:r>
              <a:rPr lang="en-US" dirty="0"/>
              <a:t>User </a:t>
            </a:r>
            <a:r>
              <a:rPr lang="en-US" dirty="0" err="1"/>
              <a:t>srory</a:t>
            </a:r>
            <a:r>
              <a:rPr lang="he-IL" dirty="0"/>
              <a:t> – אם השתמשנו בזה ב </a:t>
            </a:r>
            <a:r>
              <a:rPr lang="en-US" dirty="0"/>
              <a:t>product backlog</a:t>
            </a:r>
            <a:r>
              <a:rPr lang="he-IL" dirty="0"/>
              <a:t> אז כשאנחנו עוברים ל </a:t>
            </a:r>
            <a:r>
              <a:rPr lang="en-US" dirty="0"/>
              <a:t>spring backlog</a:t>
            </a:r>
            <a:r>
              <a:rPr lang="he-IL" dirty="0"/>
              <a:t> סה כבר הופך למשימות ברורות ולא נשאר בתור סיפר משתמש.</a:t>
            </a:r>
            <a:endParaRPr lang="en-US" dirty="0"/>
          </a:p>
        </p:txBody>
      </p:sp>
      <p:sp>
        <p:nvSpPr>
          <p:cNvPr id="4" name="Slide Number Placeholder 3"/>
          <p:cNvSpPr>
            <a:spLocks noGrp="1"/>
          </p:cNvSpPr>
          <p:nvPr>
            <p:ph type="sldNum" sz="quarter" idx="5"/>
          </p:nvPr>
        </p:nvSpPr>
        <p:spPr/>
        <p:txBody>
          <a:bodyPr/>
          <a:lstStyle/>
          <a:p>
            <a:fld id="{E2D529DF-814F-3A4E-9740-F6A4E3B65A83}" type="slidenum">
              <a:rPr lang="en-US" smtClean="0"/>
              <a:t>20</a:t>
            </a:fld>
            <a:endParaRPr lang="en-US"/>
          </a:p>
        </p:txBody>
      </p:sp>
    </p:spTree>
    <p:extLst>
      <p:ext uri="{BB962C8B-B14F-4D97-AF65-F5344CB8AC3E}">
        <p14:creationId xmlns:p14="http://schemas.microsoft.com/office/powerpoint/2010/main" val="167631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AD050E-F9E1-4535-BA57-56BDCFECBD62}" type="slidenum">
              <a:rPr lang="he-IL" smtClean="0"/>
              <a:t>21</a:t>
            </a:fld>
            <a:endParaRPr lang="he-IL"/>
          </a:p>
        </p:txBody>
      </p:sp>
    </p:spTree>
    <p:extLst>
      <p:ext uri="{BB962C8B-B14F-4D97-AF65-F5344CB8AC3E}">
        <p14:creationId xmlns:p14="http://schemas.microsoft.com/office/powerpoint/2010/main" val="240930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אוסף של מאפיינים אשר נלקחו מגישות </a:t>
            </a:r>
            <a:r>
              <a:rPr lang="en-US" dirty="0"/>
              <a:t>agile</a:t>
            </a:r>
            <a:r>
              <a:rPr lang="he-IL" dirty="0"/>
              <a:t> שונות כמו : </a:t>
            </a:r>
            <a:r>
              <a:rPr lang="en-US" dirty="0" err="1"/>
              <a:t>xp</a:t>
            </a:r>
            <a:r>
              <a:rPr lang="en-US" dirty="0"/>
              <a:t> , scrum</a:t>
            </a:r>
            <a:r>
              <a:rPr lang="he-IL" dirty="0"/>
              <a:t> ועוד.. טבלה זו מאפשר השוואה ב </a:t>
            </a:r>
            <a:r>
              <a:rPr lang="en-US" dirty="0"/>
              <a:t>high level</a:t>
            </a:r>
            <a:r>
              <a:rPr lang="he-IL" dirty="0"/>
              <a:t> של המתודות.</a:t>
            </a:r>
          </a:p>
        </p:txBody>
      </p:sp>
      <p:sp>
        <p:nvSpPr>
          <p:cNvPr id="4" name="Slide Number Placeholder 3"/>
          <p:cNvSpPr>
            <a:spLocks noGrp="1"/>
          </p:cNvSpPr>
          <p:nvPr>
            <p:ph type="sldNum" sz="quarter" idx="5"/>
          </p:nvPr>
        </p:nvSpPr>
        <p:spPr/>
        <p:txBody>
          <a:bodyPr/>
          <a:lstStyle/>
          <a:p>
            <a:fld id="{41AD050E-F9E1-4535-BA57-56BDCFECBD62}" type="slidenum">
              <a:rPr lang="he-IL" smtClean="0"/>
              <a:t>41</a:t>
            </a:fld>
            <a:endParaRPr lang="he-IL"/>
          </a:p>
        </p:txBody>
      </p:sp>
    </p:spTree>
    <p:extLst>
      <p:ext uri="{BB962C8B-B14F-4D97-AF65-F5344CB8AC3E}">
        <p14:creationId xmlns:p14="http://schemas.microsoft.com/office/powerpoint/2010/main" val="341585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sz="2000" dirty="0"/>
              <a:t>טבלה זו בודקת את הגמישות בשתי רמות שנות : ברמת התהליך (יותר אבסטרקטי) וברמת הפרקטיקות שמיישמות את התהליך.</a:t>
            </a:r>
          </a:p>
          <a:p>
            <a:r>
              <a:rPr lang="he-IL" sz="2000" dirty="0"/>
              <a:t>טבלה זו היא היחדה אשר מספקת לנו הערכה שהיא כמותית.</a:t>
            </a:r>
          </a:p>
        </p:txBody>
      </p:sp>
      <p:sp>
        <p:nvSpPr>
          <p:cNvPr id="4" name="Slide Number Placeholder 3"/>
          <p:cNvSpPr>
            <a:spLocks noGrp="1"/>
          </p:cNvSpPr>
          <p:nvPr>
            <p:ph type="sldNum" sz="quarter" idx="5"/>
          </p:nvPr>
        </p:nvSpPr>
        <p:spPr/>
        <p:txBody>
          <a:bodyPr/>
          <a:lstStyle/>
          <a:p>
            <a:fld id="{41AD050E-F9E1-4535-BA57-56BDCFECBD62}" type="slidenum">
              <a:rPr lang="he-IL" smtClean="0"/>
              <a:t>42</a:t>
            </a:fld>
            <a:endParaRPr lang="he-IL"/>
          </a:p>
        </p:txBody>
      </p:sp>
    </p:spTree>
    <p:extLst>
      <p:ext uri="{BB962C8B-B14F-4D97-AF65-F5344CB8AC3E}">
        <p14:creationId xmlns:p14="http://schemas.microsoft.com/office/powerpoint/2010/main" val="31057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אוסף של שישה ערכים :  ארבעת הערכים הראשונים לקוחים מתוך ה </a:t>
            </a:r>
            <a:r>
              <a:rPr lang="en-US" dirty="0"/>
              <a:t>agile manifesto</a:t>
            </a:r>
            <a:r>
              <a:rPr lang="he-IL" dirty="0"/>
              <a:t> .</a:t>
            </a:r>
          </a:p>
          <a:p>
            <a:r>
              <a:rPr lang="he-IL" dirty="0"/>
              <a:t>טבלה זו בודקת את יישום ערכי ה </a:t>
            </a:r>
            <a:r>
              <a:rPr lang="en-US" dirty="0"/>
              <a:t>agile</a:t>
            </a:r>
            <a:r>
              <a:rPr lang="he-IL" dirty="0"/>
              <a:t> </a:t>
            </a:r>
            <a:r>
              <a:rPr lang="he-IL" dirty="0" err="1"/>
              <a:t>בפרקטיקות</a:t>
            </a:r>
            <a:r>
              <a:rPr lang="he-IL" dirty="0"/>
              <a:t> של תהליך הפיתוח.</a:t>
            </a:r>
          </a:p>
        </p:txBody>
      </p:sp>
      <p:sp>
        <p:nvSpPr>
          <p:cNvPr id="4" name="Slide Number Placeholder 3"/>
          <p:cNvSpPr>
            <a:spLocks noGrp="1"/>
          </p:cNvSpPr>
          <p:nvPr>
            <p:ph type="sldNum" sz="quarter" idx="5"/>
          </p:nvPr>
        </p:nvSpPr>
        <p:spPr/>
        <p:txBody>
          <a:bodyPr/>
          <a:lstStyle/>
          <a:p>
            <a:fld id="{41AD050E-F9E1-4535-BA57-56BDCFECBD62}" type="slidenum">
              <a:rPr lang="he-IL" smtClean="0"/>
              <a:t>43</a:t>
            </a:fld>
            <a:endParaRPr lang="he-IL"/>
          </a:p>
        </p:txBody>
      </p:sp>
    </p:spTree>
    <p:extLst>
      <p:ext uri="{BB962C8B-B14F-4D97-AF65-F5344CB8AC3E}">
        <p14:creationId xmlns:p14="http://schemas.microsoft.com/office/powerpoint/2010/main" val="135284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שני מרכיבים עיקריים לטבלה : מרכיב ראשון – תהליך ייצור התוכנה, מרכיב שני – פיקוח על התהליך עצמו שזה פחות רלוונטי ל </a:t>
            </a:r>
            <a:r>
              <a:rPr lang="en-US" dirty="0" err="1"/>
              <a:t>xp</a:t>
            </a:r>
            <a:r>
              <a:rPr lang="he-IL" dirty="0"/>
              <a:t> ו </a:t>
            </a:r>
            <a:r>
              <a:rPr lang="en-US" dirty="0"/>
              <a:t>scrum</a:t>
            </a:r>
            <a:r>
              <a:rPr lang="he-IL" dirty="0"/>
              <a:t>.</a:t>
            </a:r>
          </a:p>
          <a:p>
            <a:r>
              <a:rPr lang="he-IL" dirty="0"/>
              <a:t>דוגמאות ל 1 – </a:t>
            </a:r>
            <a:r>
              <a:rPr lang="en-US" dirty="0"/>
              <a:t>sprint </a:t>
            </a:r>
            <a:r>
              <a:rPr lang="he-IL" dirty="0"/>
              <a:t>ב </a:t>
            </a:r>
            <a:r>
              <a:rPr lang="en-US" dirty="0"/>
              <a:t>scrum</a:t>
            </a:r>
            <a:r>
              <a:rPr lang="he-IL" dirty="0"/>
              <a:t> ו </a:t>
            </a:r>
            <a:r>
              <a:rPr lang="en-US" dirty="0"/>
              <a:t>pair programming</a:t>
            </a:r>
            <a:r>
              <a:rPr lang="he-IL" dirty="0"/>
              <a:t> </a:t>
            </a:r>
            <a:r>
              <a:rPr lang="en-US" dirty="0"/>
              <a:t> </a:t>
            </a:r>
            <a:r>
              <a:rPr lang="he-IL" dirty="0"/>
              <a:t>ב </a:t>
            </a:r>
            <a:r>
              <a:rPr lang="en-US" dirty="0" err="1"/>
              <a:t>xp</a:t>
            </a:r>
            <a:endParaRPr lang="he-IL" dirty="0"/>
          </a:p>
          <a:p>
            <a:r>
              <a:rPr lang="he-IL" dirty="0"/>
              <a:t>דוגמאות ל 2 – </a:t>
            </a:r>
            <a:r>
              <a:rPr lang="en-US" dirty="0"/>
              <a:t>scrum master</a:t>
            </a:r>
            <a:r>
              <a:rPr lang="he-IL" dirty="0"/>
              <a:t> ב </a:t>
            </a:r>
            <a:r>
              <a:rPr lang="en-US" dirty="0"/>
              <a:t>scrum</a:t>
            </a:r>
            <a:r>
              <a:rPr lang="he-IL" dirty="0"/>
              <a:t>.</a:t>
            </a:r>
          </a:p>
        </p:txBody>
      </p:sp>
      <p:sp>
        <p:nvSpPr>
          <p:cNvPr id="4" name="Slide Number Placeholder 3"/>
          <p:cNvSpPr>
            <a:spLocks noGrp="1"/>
          </p:cNvSpPr>
          <p:nvPr>
            <p:ph type="sldNum" sz="quarter" idx="5"/>
          </p:nvPr>
        </p:nvSpPr>
        <p:spPr/>
        <p:txBody>
          <a:bodyPr/>
          <a:lstStyle/>
          <a:p>
            <a:fld id="{41AD050E-F9E1-4535-BA57-56BDCFECBD62}" type="slidenum">
              <a:rPr lang="he-IL" smtClean="0"/>
              <a:t>44</a:t>
            </a:fld>
            <a:endParaRPr lang="he-IL"/>
          </a:p>
        </p:txBody>
      </p:sp>
    </p:spTree>
    <p:extLst>
      <p:ext uri="{BB962C8B-B14F-4D97-AF65-F5344CB8AC3E}">
        <p14:creationId xmlns:p14="http://schemas.microsoft.com/office/powerpoint/2010/main" val="4238837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6B73A82A-8A39-47C2-B056-31479095399E}" type="datetime1">
              <a:rPr lang="en-US" smtClean="0"/>
              <a:t>11/23/19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EDA7F-6A17-6D47-AFC5-B82BDE24098D}" type="slidenum">
              <a:rPr lang="en-US" smtClean="0"/>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8ED3927E-1744-42CA-AC99-67BA14741879}" type="datetime1">
              <a:rPr lang="en-US" smtClean="0"/>
              <a:t>11/23/19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EDA7F-6A17-6D47-AFC5-B82BDE24098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DADE1991-35C4-4E71-AE1C-8A5150A9684F}" type="datetime1">
              <a:rPr lang="en-US" smtClean="0"/>
              <a:t>11/23/19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EDA7F-6A17-6D47-AFC5-B82BDE24098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B1EEDF3E-15BA-465A-810D-EE1F002BD151}" type="datetime1">
              <a:rPr lang="en-US" smtClean="0"/>
              <a:t>11/23/19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EDA7F-6A17-6D47-AFC5-B82BDE24098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AC1CF395-1A6D-4A83-9385-E602E60DDF2A}" type="datetime1">
              <a:rPr lang="en-US" smtClean="0"/>
              <a:t>11/23/19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EDA7F-6A17-6D47-AFC5-B82BDE24098D}" type="slidenum">
              <a:rPr lang="en-US" smtClean="0"/>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33E5EF02-543C-4634-868A-FA2B74AC9F65}" type="datetime1">
              <a:rPr lang="en-US" smtClean="0"/>
              <a:t>11/23/19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EDA7F-6A17-6D47-AFC5-B82BDE24098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AA479517-963F-4E42-A4AE-22994B94DA96}" type="datetime1">
              <a:rPr lang="en-US" smtClean="0"/>
              <a:t>11/23/19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EDA7F-6A17-6D47-AFC5-B82BDE24098D}" type="slidenum">
              <a:rPr lang="en-US" smtClean="0"/>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Date Placeholder 2"/>
          <p:cNvSpPr>
            <a:spLocks noGrp="1"/>
          </p:cNvSpPr>
          <p:nvPr>
            <p:ph type="dt" sz="half" idx="10"/>
          </p:nvPr>
        </p:nvSpPr>
        <p:spPr/>
        <p:txBody>
          <a:bodyPr/>
          <a:lstStyle/>
          <a:p>
            <a:fld id="{7A0567C6-8937-4A1F-8E44-2D5DAAA4AB43}" type="datetime1">
              <a:rPr lang="en-US" smtClean="0"/>
              <a:t>11/23/19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EDA7F-6A17-6D47-AFC5-B82BDE24098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E9F80D-68AC-44A6-B555-A02068B59060}" type="datetime1">
              <a:rPr lang="en-US" smtClean="0"/>
              <a:t>11/23/19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EDA7F-6A17-6D47-AFC5-B82BDE24098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631A217B-4DB8-498D-9D4F-51F85AE9C129}" type="datetime1">
              <a:rPr lang="en-US" smtClean="0"/>
              <a:t>11/23/19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EDA7F-6A17-6D47-AFC5-B82BDE24098D}" type="slidenum">
              <a:rPr lang="en-US" smtClean="0"/>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D79AD2BC-C3BA-4073-9269-D84227A7D2BA}" type="datetime1">
              <a:rPr lang="en-US" smtClean="0"/>
              <a:t>11/23/19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EDA7F-6A17-6D47-AFC5-B82BDE24098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7BA66FB3-A819-4D4A-84AE-3305EA1E5787}" type="datetime1">
              <a:rPr lang="en-US" smtClean="0"/>
              <a:t>11/23/19</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F0AEDA7F-6A17-6D47-AFC5-B82BDE24098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1"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r" defTabSz="914400" rtl="1"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r" defTabSz="914400" rtl="1"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r" defTabSz="914400" rtl="1"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r" defTabSz="914400" rtl="1"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r" defTabSz="914400" rtl="1"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file:////var/folders/6y/k26yvgp57d16l9y7hbgxm4qm0000gn/T/com.microsoft.Powerpoint/converted_emf.em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visual-paradigm.com/scrum/what-is-sprint-review/" TargetMode="External"/><Relationship Id="rId7" Type="http://schemas.openxmlformats.org/officeDocument/2006/relationships/hyperlink" Target="https://agilemanifesto.org/" TargetMode="External"/><Relationship Id="rId2" Type="http://schemas.openxmlformats.org/officeDocument/2006/relationships/hyperlink" Target="https://he.wikipedia.org/wiki/Scrum" TargetMode="External"/><Relationship Id="rId1" Type="http://schemas.openxmlformats.org/officeDocument/2006/relationships/slideLayout" Target="../slideLayouts/slideLayout2.xml"/><Relationship Id="rId6" Type="http://schemas.openxmlformats.org/officeDocument/2006/relationships/hyperlink" Target="https://www.smartsheet.com/agile-vs-scrum-vs-waterfall-vs-kanban" TargetMode="External"/><Relationship Id="rId5" Type="http://schemas.openxmlformats.org/officeDocument/2006/relationships/hyperlink" Target="https://zenkit.com/en/blog/scrum-101-an-introduction-to-scrum-project-management/" TargetMode="External"/><Relationship Id="rId4" Type="http://schemas.openxmlformats.org/officeDocument/2006/relationships/hyperlink" Target="https://www.scrum.org/resources/what-is-a-sprint-retrospectiv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569D-3F86-1544-A532-F3A40552F8D7}"/>
              </a:ext>
            </a:extLst>
          </p:cNvPr>
          <p:cNvSpPr>
            <a:spLocks noGrp="1"/>
          </p:cNvSpPr>
          <p:nvPr>
            <p:ph type="ctrTitle"/>
          </p:nvPr>
        </p:nvSpPr>
        <p:spPr/>
        <p:txBody>
          <a:bodyPr/>
          <a:lstStyle/>
          <a:p>
            <a:r>
              <a:rPr lang="en-US" dirty="0"/>
              <a:t>Scrum</a:t>
            </a:r>
          </a:p>
        </p:txBody>
      </p:sp>
      <p:sp>
        <p:nvSpPr>
          <p:cNvPr id="3" name="Subtitle 2">
            <a:extLst>
              <a:ext uri="{FF2B5EF4-FFF2-40B4-BE49-F238E27FC236}">
                <a16:creationId xmlns:a16="http://schemas.microsoft.com/office/drawing/2014/main" id="{2FC98159-F858-DC42-B48B-808BD473C5D5}"/>
              </a:ext>
            </a:extLst>
          </p:cNvPr>
          <p:cNvSpPr>
            <a:spLocks noGrp="1"/>
          </p:cNvSpPr>
          <p:nvPr>
            <p:ph type="subTitle" idx="1"/>
          </p:nvPr>
        </p:nvSpPr>
        <p:spPr>
          <a:xfrm>
            <a:off x="2844800" y="3505200"/>
            <a:ext cx="8534400" cy="1752600"/>
          </a:xfrm>
        </p:spPr>
        <p:txBody>
          <a:bodyPr/>
          <a:lstStyle/>
          <a:p>
            <a:endParaRPr lang="he-IL" dirty="0"/>
          </a:p>
          <a:p>
            <a:pPr algn="r"/>
            <a:r>
              <a:rPr lang="he-IL" sz="2800" dirty="0"/>
              <a:t>מציגים : אביב </a:t>
            </a:r>
            <a:r>
              <a:rPr lang="he-IL" sz="2800" dirty="0" err="1"/>
              <a:t>מילניק</a:t>
            </a:r>
            <a:r>
              <a:rPr lang="he-IL" sz="2800" dirty="0"/>
              <a:t> , גל חביב , שירי זיו</a:t>
            </a:r>
            <a:endParaRPr lang="en-US" sz="2800" dirty="0"/>
          </a:p>
        </p:txBody>
      </p:sp>
      <p:pic>
        <p:nvPicPr>
          <p:cNvPr id="5" name="Picture 4">
            <a:extLst>
              <a:ext uri="{FF2B5EF4-FFF2-40B4-BE49-F238E27FC236}">
                <a16:creationId xmlns:a16="http://schemas.microsoft.com/office/drawing/2014/main" id="{9D2016D5-41A3-2F47-96E6-DB9E00DD2B71}"/>
              </a:ext>
            </a:extLst>
          </p:cNvPr>
          <p:cNvPicPr>
            <a:picLocks noChangeAspect="1"/>
          </p:cNvPicPr>
          <p:nvPr/>
        </p:nvPicPr>
        <p:blipFill>
          <a:blip r:link="rId2"/>
          <a:stretch>
            <a:fillRect/>
          </a:stretch>
        </p:blipFill>
        <p:spPr>
          <a:xfrm>
            <a:off x="1270000" y="1270000"/>
            <a:ext cx="25400" cy="38100"/>
          </a:xfrm>
          <a:prstGeom prst="rect">
            <a:avLst/>
          </a:prstGeom>
        </p:spPr>
      </p:pic>
      <p:pic>
        <p:nvPicPr>
          <p:cNvPr id="6" name="Picture 5">
            <a:extLst>
              <a:ext uri="{FF2B5EF4-FFF2-40B4-BE49-F238E27FC236}">
                <a16:creationId xmlns:a16="http://schemas.microsoft.com/office/drawing/2014/main" id="{77C64364-53BC-504B-BB73-8B58F1904086}"/>
              </a:ext>
            </a:extLst>
          </p:cNvPr>
          <p:cNvPicPr>
            <a:picLocks noChangeAspect="1"/>
          </p:cNvPicPr>
          <p:nvPr/>
        </p:nvPicPr>
        <p:blipFill>
          <a:blip r:link="rId2"/>
          <a:stretch>
            <a:fillRect/>
          </a:stretch>
        </p:blipFill>
        <p:spPr>
          <a:xfrm>
            <a:off x="1270000" y="1270000"/>
            <a:ext cx="25400" cy="38100"/>
          </a:xfrm>
          <a:prstGeom prst="rect">
            <a:avLst/>
          </a:prstGeom>
        </p:spPr>
      </p:pic>
      <p:pic>
        <p:nvPicPr>
          <p:cNvPr id="7" name="Picture 6">
            <a:extLst>
              <a:ext uri="{FF2B5EF4-FFF2-40B4-BE49-F238E27FC236}">
                <a16:creationId xmlns:a16="http://schemas.microsoft.com/office/drawing/2014/main" id="{7A09ECBD-B58B-D842-9CD4-9F7DC6C4B860}"/>
              </a:ext>
            </a:extLst>
          </p:cNvPr>
          <p:cNvPicPr>
            <a:picLocks noChangeAspect="1"/>
          </p:cNvPicPr>
          <p:nvPr/>
        </p:nvPicPr>
        <p:blipFill>
          <a:blip r:link="rId2"/>
          <a:stretch>
            <a:fillRect/>
          </a:stretch>
        </p:blipFill>
        <p:spPr>
          <a:xfrm>
            <a:off x="1270000" y="1270000"/>
            <a:ext cx="25400" cy="38100"/>
          </a:xfrm>
          <a:prstGeom prst="rect">
            <a:avLst/>
          </a:prstGeom>
        </p:spPr>
      </p:pic>
      <p:pic>
        <p:nvPicPr>
          <p:cNvPr id="8" name="Picture 7">
            <a:extLst>
              <a:ext uri="{FF2B5EF4-FFF2-40B4-BE49-F238E27FC236}">
                <a16:creationId xmlns:a16="http://schemas.microsoft.com/office/drawing/2014/main" id="{86C3050E-26B3-B84D-8209-D1A99FB47E8B}"/>
              </a:ext>
            </a:extLst>
          </p:cNvPr>
          <p:cNvPicPr>
            <a:picLocks noChangeAspect="1"/>
          </p:cNvPicPr>
          <p:nvPr/>
        </p:nvPicPr>
        <p:blipFill>
          <a:blip r:link="rId2"/>
          <a:stretch>
            <a:fillRect/>
          </a:stretch>
        </p:blipFill>
        <p:spPr>
          <a:xfrm>
            <a:off x="1270000" y="1270000"/>
            <a:ext cx="25400" cy="38100"/>
          </a:xfrm>
          <a:prstGeom prst="rect">
            <a:avLst/>
          </a:prstGeom>
        </p:spPr>
      </p:pic>
      <p:pic>
        <p:nvPicPr>
          <p:cNvPr id="9" name="Picture 8">
            <a:extLst>
              <a:ext uri="{FF2B5EF4-FFF2-40B4-BE49-F238E27FC236}">
                <a16:creationId xmlns:a16="http://schemas.microsoft.com/office/drawing/2014/main" id="{F7BDD7BB-94C3-454F-ACD3-8998311A5ED0}"/>
              </a:ext>
            </a:extLst>
          </p:cNvPr>
          <p:cNvPicPr>
            <a:picLocks noChangeAspect="1"/>
          </p:cNvPicPr>
          <p:nvPr/>
        </p:nvPicPr>
        <p:blipFill>
          <a:blip r:link="rId2"/>
          <a:stretch>
            <a:fillRect/>
          </a:stretch>
        </p:blipFill>
        <p:spPr>
          <a:xfrm>
            <a:off x="1270000" y="1270000"/>
            <a:ext cx="25400" cy="38100"/>
          </a:xfrm>
          <a:prstGeom prst="rect">
            <a:avLst/>
          </a:prstGeom>
        </p:spPr>
      </p:pic>
    </p:spTree>
    <p:extLst>
      <p:ext uri="{BB962C8B-B14F-4D97-AF65-F5344CB8AC3E}">
        <p14:creationId xmlns:p14="http://schemas.microsoft.com/office/powerpoint/2010/main" val="3917567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64C75E-558F-4854-9DEA-0F9B172CA551}"/>
              </a:ext>
            </a:extLst>
          </p:cNvPr>
          <p:cNvSpPr>
            <a:spLocks noGrp="1"/>
          </p:cNvSpPr>
          <p:nvPr>
            <p:ph type="title"/>
          </p:nvPr>
        </p:nvSpPr>
        <p:spPr/>
        <p:txBody>
          <a:bodyPr/>
          <a:lstStyle/>
          <a:p>
            <a:pPr algn="r" rtl="1"/>
            <a:r>
              <a:rPr lang="he-IL" dirty="0"/>
              <a:t>ארבעת הערכים של ה-</a:t>
            </a:r>
            <a:r>
              <a:rPr lang="en-US" dirty="0"/>
              <a:t>Agile Manifesto</a:t>
            </a:r>
            <a:endParaRPr lang="he-IL" dirty="0"/>
          </a:p>
        </p:txBody>
      </p:sp>
      <p:sp>
        <p:nvSpPr>
          <p:cNvPr id="3" name="מציין מיקום תוכן 2">
            <a:extLst>
              <a:ext uri="{FF2B5EF4-FFF2-40B4-BE49-F238E27FC236}">
                <a16:creationId xmlns:a16="http://schemas.microsoft.com/office/drawing/2014/main" id="{00A8209A-7120-4767-8340-3FBD22B8CD9B}"/>
              </a:ext>
            </a:extLst>
          </p:cNvPr>
          <p:cNvSpPr>
            <a:spLocks noGrp="1"/>
          </p:cNvSpPr>
          <p:nvPr>
            <p:ph idx="1"/>
          </p:nvPr>
        </p:nvSpPr>
        <p:spPr/>
        <p:txBody>
          <a:bodyPr>
            <a:normAutofit/>
          </a:bodyPr>
          <a:lstStyle/>
          <a:p>
            <a:pPr algn="r" rtl="1"/>
            <a:r>
              <a:rPr lang="he-IL" dirty="0"/>
              <a:t>שיתוף פעולה עם הלקוחות על פני משא ומתן חוזי -ערך זה מדגיש את הצורך בשיתוף פעולה הדוק עם הלקוח, שיש לייצר מערכת יחסים עם הלקוח שמבוססת על אמון הדדי, לייצר מצבי </a:t>
            </a:r>
            <a:r>
              <a:rPr lang="en-US" dirty="0"/>
              <a:t>win-win </a:t>
            </a:r>
            <a:r>
              <a:rPr lang="he-IL" dirty="0"/>
              <a:t>ולא משחקי סכום אפס. </a:t>
            </a:r>
          </a:p>
          <a:p>
            <a:pPr algn="r" rtl="1"/>
            <a:r>
              <a:rPr lang="he-IL" dirty="0"/>
              <a:t>תגובה לשינויים על פני מעקב אחרי התוכנית </a:t>
            </a:r>
            <a:r>
              <a:rPr lang="en-US" dirty="0"/>
              <a:t>-</a:t>
            </a:r>
            <a:r>
              <a:rPr lang="he-IL" dirty="0"/>
              <a:t>הערך הזה בא להדגיש את החשיבות בגמישות בפיתוח תוכנה, את אי היכולת לחזות את העתיד (גם לספק וגם ללקוח), את הערך הגדול במתן אפשרות לשינויים בזמן אמת – שינויים בדרישות, בסביבה, בפיצ’רים </a:t>
            </a:r>
            <a:r>
              <a:rPr lang="he-IL" dirty="0" err="1"/>
              <a:t>וכו</a:t>
            </a:r>
            <a:r>
              <a:rPr lang="he-IL" dirty="0"/>
              <a:t>’. הוא מדגשי את החשיבות בעדכון התוכניות באופן רציף ובהבנה אמיתית של התקדמות הפרויקט, זה דווקא פשוט יחסית למימוש!</a:t>
            </a:r>
          </a:p>
          <a:p>
            <a:pPr algn="r" rtl="1"/>
            <a:endParaRPr lang="he-IL"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10</a:t>
            </a:fld>
            <a:endParaRPr lang="en-US"/>
          </a:p>
        </p:txBody>
      </p:sp>
    </p:spTree>
    <p:extLst>
      <p:ext uri="{BB962C8B-B14F-4D97-AF65-F5344CB8AC3E}">
        <p14:creationId xmlns:p14="http://schemas.microsoft.com/office/powerpoint/2010/main" val="892739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B0BCD8-654B-42E3-8492-DE09FDEFE546}"/>
              </a:ext>
            </a:extLst>
          </p:cNvPr>
          <p:cNvSpPr>
            <a:spLocks noGrp="1"/>
          </p:cNvSpPr>
          <p:nvPr>
            <p:ph type="title"/>
          </p:nvPr>
        </p:nvSpPr>
        <p:spPr/>
        <p:txBody>
          <a:bodyPr>
            <a:normAutofit fontScale="90000"/>
          </a:bodyPr>
          <a:lstStyle/>
          <a:p>
            <a:pPr algn="r" rtl="1"/>
            <a:br>
              <a:rPr lang="en-US" sz="4400" dirty="0"/>
            </a:br>
            <a:r>
              <a:rPr lang="he-IL" sz="4400" dirty="0"/>
              <a:t>עקרונות המנשר</a:t>
            </a:r>
            <a:br>
              <a:rPr lang="he-IL" b="1" dirty="0"/>
            </a:br>
            <a:endParaRPr lang="he-IL" dirty="0"/>
          </a:p>
        </p:txBody>
      </p:sp>
      <p:sp>
        <p:nvSpPr>
          <p:cNvPr id="3" name="מציין מיקום תוכן 2">
            <a:extLst>
              <a:ext uri="{FF2B5EF4-FFF2-40B4-BE49-F238E27FC236}">
                <a16:creationId xmlns:a16="http://schemas.microsoft.com/office/drawing/2014/main" id="{2765F386-0DBB-449C-A059-9CE8A5D679FE}"/>
              </a:ext>
            </a:extLst>
          </p:cNvPr>
          <p:cNvSpPr>
            <a:spLocks noGrp="1"/>
          </p:cNvSpPr>
          <p:nvPr>
            <p:ph idx="1"/>
          </p:nvPr>
        </p:nvSpPr>
        <p:spPr/>
        <p:txBody>
          <a:bodyPr>
            <a:normAutofit/>
          </a:bodyPr>
          <a:lstStyle/>
          <a:p>
            <a:pPr algn="r" rtl="1"/>
            <a:r>
              <a:rPr lang="he-IL" dirty="0"/>
              <a:t>ראש סדר העדיפויות הוא לספק מוקדם ובאופן רציף ככל האפשר תוכנה בעלת ערך ללקוח.</a:t>
            </a:r>
          </a:p>
          <a:p>
            <a:pPr algn="r" rtl="1"/>
            <a:r>
              <a:rPr lang="he-IL" dirty="0"/>
              <a:t>מצפים בברכה לשינויים בדרישות התוכנה, אפילו בשלב מתקדם של הפיתוח. תהליכים מהירים ברי-שינוי מאפשרים יתרון משמעותי בתחרות הלקוח.</a:t>
            </a:r>
          </a:p>
          <a:p>
            <a:pPr algn="r" rtl="1"/>
            <a:r>
              <a:rPr lang="he-IL" dirty="0"/>
              <a:t>אספקה של תוכנה עובדת באופן תדיר, ממספר שבועות עד למספר חודשים, עם שאיפה לסולם זמנים קצר.</a:t>
            </a:r>
          </a:p>
          <a:p>
            <a:pPr algn="r" rtl="1"/>
            <a:r>
              <a:rPr lang="he-IL" dirty="0"/>
              <a:t>אנשי פיתוח והמשתמש העסקי חייבים לעבוד ביחד באופן יום יומי לאורך הפרויקט.</a:t>
            </a:r>
          </a:p>
          <a:p>
            <a:pPr algn="r" rtl="1"/>
            <a:r>
              <a:rPr lang="he-IL" dirty="0"/>
              <a:t>בנה פרויקטים על בסיס יחידים בעלי מוטיבציה. תן להם את סביבת העבודה, ענה על צורכיהם וסמוך עליהם שהעבודה תעשה.</a:t>
            </a:r>
          </a:p>
          <a:p>
            <a:pPr algn="r" rtl="1"/>
            <a:r>
              <a:rPr lang="he-IL" dirty="0"/>
              <a:t>הדרך האפקטיבית והמספקת ביותר לשיתוף מידע בקבוצת הפיתוח היא שיחה פנים מול פנים.</a:t>
            </a:r>
          </a:p>
          <a:p>
            <a:pPr algn="r" rtl="1"/>
            <a:r>
              <a:rPr lang="he-IL" dirty="0"/>
              <a:t>תוכנה עובדת היא יחידת המידה העיקרית להתקדמות אמיתית בפיתוח.</a:t>
            </a:r>
          </a:p>
          <a:p>
            <a:pPr marL="0" indent="0" algn="r" rtl="1">
              <a:buNone/>
            </a:pPr>
            <a:endParaRPr lang="he-IL"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11</a:t>
            </a:fld>
            <a:endParaRPr lang="en-US"/>
          </a:p>
        </p:txBody>
      </p:sp>
    </p:spTree>
    <p:extLst>
      <p:ext uri="{BB962C8B-B14F-4D97-AF65-F5344CB8AC3E}">
        <p14:creationId xmlns:p14="http://schemas.microsoft.com/office/powerpoint/2010/main" val="4160114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01808B-E0CB-44B0-A0F1-65C0A9E2D10A}"/>
              </a:ext>
            </a:extLst>
          </p:cNvPr>
          <p:cNvSpPr>
            <a:spLocks noGrp="1"/>
          </p:cNvSpPr>
          <p:nvPr>
            <p:ph type="title"/>
          </p:nvPr>
        </p:nvSpPr>
        <p:spPr/>
        <p:txBody>
          <a:bodyPr>
            <a:normAutofit fontScale="90000"/>
          </a:bodyPr>
          <a:lstStyle/>
          <a:p>
            <a:pPr algn="r" rtl="1"/>
            <a:br>
              <a:rPr lang="en-US" sz="4400" dirty="0"/>
            </a:br>
            <a:r>
              <a:rPr lang="he-IL" sz="4400" dirty="0"/>
              <a:t>עקרונות המנשר</a:t>
            </a:r>
            <a:br>
              <a:rPr lang="he-IL" b="1" dirty="0"/>
            </a:br>
            <a:endParaRPr lang="he-IL" dirty="0"/>
          </a:p>
        </p:txBody>
      </p:sp>
      <p:sp>
        <p:nvSpPr>
          <p:cNvPr id="3" name="מציין מיקום תוכן 2">
            <a:extLst>
              <a:ext uri="{FF2B5EF4-FFF2-40B4-BE49-F238E27FC236}">
                <a16:creationId xmlns:a16="http://schemas.microsoft.com/office/drawing/2014/main" id="{65C52C3A-6D22-486B-9B44-D4F6D0D6A92A}"/>
              </a:ext>
            </a:extLst>
          </p:cNvPr>
          <p:cNvSpPr>
            <a:spLocks noGrp="1"/>
          </p:cNvSpPr>
          <p:nvPr>
            <p:ph idx="1"/>
          </p:nvPr>
        </p:nvSpPr>
        <p:spPr/>
        <p:txBody>
          <a:bodyPr>
            <a:normAutofit/>
          </a:bodyPr>
          <a:lstStyle/>
          <a:p>
            <a:pPr algn="r" rtl="1"/>
            <a:endParaRPr lang="he-IL" dirty="0"/>
          </a:p>
          <a:p>
            <a:pPr algn="r" rtl="1"/>
            <a:r>
              <a:rPr lang="he-IL" dirty="0"/>
              <a:t>תהליכים "קלי תנועה" מקדמים תהליך שאינו פוגע בעתיד על מנת ליהנות ממנו בהווה .</a:t>
            </a:r>
          </a:p>
          <a:p>
            <a:pPr algn="r" rtl="1"/>
            <a:r>
              <a:rPr lang="he-IL" dirty="0"/>
              <a:t>המשקיעים, המפתחים והמשתמשים צריכים לשמור על קצב קבוע לאורך זמן.</a:t>
            </a:r>
          </a:p>
          <a:p>
            <a:pPr algn="r" rtl="1"/>
            <a:r>
              <a:rPr lang="he-IL" dirty="0"/>
              <a:t>יש לספק תשומת לב מתמשכת למצוינות טכנולוגית ועיצוב טוב שמגביר את "קלות התנועה".</a:t>
            </a:r>
          </a:p>
          <a:p>
            <a:pPr algn="r" rtl="1"/>
            <a:r>
              <a:rPr lang="he-IL" dirty="0"/>
              <a:t>פשטות - היא חיונית (האומנות למקסם את כמות העבודה שלא תעשה).</a:t>
            </a:r>
          </a:p>
          <a:p>
            <a:pPr algn="r" rtl="1"/>
            <a:r>
              <a:rPr lang="he-IL" dirty="0"/>
              <a:t>הארכיטקטורה, העיצוב והדרישות חייבות להתבצע בתוך "קבוצות עצמאיות".</a:t>
            </a:r>
          </a:p>
          <a:p>
            <a:pPr algn="r" rtl="1"/>
            <a:r>
              <a:rPr lang="he-IL" dirty="0"/>
              <a:t>בזמנים רגועים, על הצוות להגות ולחשוב על איך להפוך להיות יותר אפקטיבי, מאשר לדמות את התנהגות שלו לזה.</a:t>
            </a:r>
          </a:p>
          <a:p>
            <a:pPr marL="0" indent="0">
              <a:buNone/>
            </a:pPr>
            <a:endParaRPr lang="he-IL"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12</a:t>
            </a:fld>
            <a:endParaRPr lang="en-US"/>
          </a:p>
        </p:txBody>
      </p:sp>
    </p:spTree>
    <p:extLst>
      <p:ext uri="{BB962C8B-B14F-4D97-AF65-F5344CB8AC3E}">
        <p14:creationId xmlns:p14="http://schemas.microsoft.com/office/powerpoint/2010/main" val="2469163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3E95005-E87D-4AC9-A577-200B8A0EA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07347"/>
            <a:ext cx="7678010" cy="6593491"/>
          </a:xfrm>
          <a:prstGeom prst="rect">
            <a:avLst/>
          </a:prstGeom>
          <a:noFill/>
          <a:extLst>
            <a:ext uri="{909E8E84-426E-40DD-AFC4-6F175D3DCCD1}">
              <a14:hiddenFill xmlns:a14="http://schemas.microsoft.com/office/drawing/2010/main">
                <a:solidFill>
                  <a:srgbClr val="FFFFFF"/>
                </a:solidFill>
              </a14:hiddenFill>
            </a:ext>
          </a:extLst>
        </p:spPr>
      </p:pic>
      <p:sp>
        <p:nvSpPr>
          <p:cNvPr id="2" name="מציין מיקום של מספר שקופית 1"/>
          <p:cNvSpPr>
            <a:spLocks noGrp="1"/>
          </p:cNvSpPr>
          <p:nvPr>
            <p:ph type="sldNum" sz="quarter" idx="12"/>
          </p:nvPr>
        </p:nvSpPr>
        <p:spPr/>
        <p:txBody>
          <a:bodyPr/>
          <a:lstStyle/>
          <a:p>
            <a:fld id="{F0AEDA7F-6A17-6D47-AFC5-B82BDE24098D}" type="slidenum">
              <a:rPr lang="en-US" smtClean="0"/>
              <a:t>13</a:t>
            </a:fld>
            <a:endParaRPr lang="en-US"/>
          </a:p>
        </p:txBody>
      </p:sp>
    </p:spTree>
    <p:extLst>
      <p:ext uri="{BB962C8B-B14F-4D97-AF65-F5344CB8AC3E}">
        <p14:creationId xmlns:p14="http://schemas.microsoft.com/office/powerpoint/2010/main" val="3179094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E14849A-5EE6-4E7E-A6D7-5E78155BF8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69535" y="643467"/>
            <a:ext cx="7452930"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מציין מיקום של מספר שקופית 1"/>
          <p:cNvSpPr>
            <a:spLocks noGrp="1"/>
          </p:cNvSpPr>
          <p:nvPr>
            <p:ph type="sldNum" sz="quarter" idx="12"/>
          </p:nvPr>
        </p:nvSpPr>
        <p:spPr/>
        <p:txBody>
          <a:bodyPr/>
          <a:lstStyle/>
          <a:p>
            <a:fld id="{F0AEDA7F-6A17-6D47-AFC5-B82BDE24098D}" type="slidenum">
              <a:rPr lang="en-US" smtClean="0"/>
              <a:t>14</a:t>
            </a:fld>
            <a:endParaRPr lang="en-US"/>
          </a:p>
        </p:txBody>
      </p:sp>
    </p:spTree>
    <p:extLst>
      <p:ext uri="{BB962C8B-B14F-4D97-AF65-F5344CB8AC3E}">
        <p14:creationId xmlns:p14="http://schemas.microsoft.com/office/powerpoint/2010/main" val="3808670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819E-4CB1-2549-9941-D8D8A708A1F2}"/>
              </a:ext>
            </a:extLst>
          </p:cNvPr>
          <p:cNvSpPr>
            <a:spLocks noGrp="1"/>
          </p:cNvSpPr>
          <p:nvPr>
            <p:ph type="title"/>
          </p:nvPr>
        </p:nvSpPr>
        <p:spPr>
          <a:xfrm>
            <a:off x="825499" y="111125"/>
            <a:ext cx="10515600" cy="1325563"/>
          </a:xfrm>
        </p:spPr>
        <p:txBody>
          <a:bodyPr/>
          <a:lstStyle/>
          <a:p>
            <a:pPr algn="ctr" defTabSz="914400" rtl="1" eaLnBrk="1" latinLnBrk="0" hangingPunct="1">
              <a:lnSpc>
                <a:spcPct val="90000"/>
              </a:lnSpc>
              <a:spcBef>
                <a:spcPct val="0"/>
              </a:spcBef>
              <a:buNone/>
            </a:pPr>
            <a:r>
              <a:rPr lang="he-IL" dirty="0"/>
              <a:t>מקור המילה </a:t>
            </a:r>
            <a:r>
              <a:rPr lang="en-US" dirty="0"/>
              <a:t>Scrum</a:t>
            </a:r>
          </a:p>
        </p:txBody>
      </p:sp>
      <p:pic>
        <p:nvPicPr>
          <p:cNvPr id="6" name="Content Placeholder 5">
            <a:extLst>
              <a:ext uri="{FF2B5EF4-FFF2-40B4-BE49-F238E27FC236}">
                <a16:creationId xmlns:a16="http://schemas.microsoft.com/office/drawing/2014/main" id="{A9EF438C-F023-F147-8CCE-C4BE75FA9430}"/>
              </a:ext>
            </a:extLst>
          </p:cNvPr>
          <p:cNvPicPr>
            <a:picLocks noGrp="1" noChangeAspect="1"/>
          </p:cNvPicPr>
          <p:nvPr>
            <p:ph idx="1"/>
          </p:nvPr>
        </p:nvPicPr>
        <p:blipFill>
          <a:blip r:embed="rId2"/>
          <a:stretch>
            <a:fillRect/>
          </a:stretch>
        </p:blipFill>
        <p:spPr>
          <a:xfrm>
            <a:off x="1447800" y="1302339"/>
            <a:ext cx="9270999" cy="5383161"/>
          </a:xfrm>
        </p:spPr>
      </p:pic>
      <p:sp>
        <p:nvSpPr>
          <p:cNvPr id="3" name="מציין מיקום של מספר שקופית 2"/>
          <p:cNvSpPr>
            <a:spLocks noGrp="1"/>
          </p:cNvSpPr>
          <p:nvPr>
            <p:ph type="sldNum" sz="quarter" idx="12"/>
          </p:nvPr>
        </p:nvSpPr>
        <p:spPr/>
        <p:txBody>
          <a:bodyPr/>
          <a:lstStyle/>
          <a:p>
            <a:fld id="{F0AEDA7F-6A17-6D47-AFC5-B82BDE24098D}" type="slidenum">
              <a:rPr lang="en-US" smtClean="0"/>
              <a:t>15</a:t>
            </a:fld>
            <a:endParaRPr lang="en-US"/>
          </a:p>
        </p:txBody>
      </p:sp>
    </p:spTree>
    <p:extLst>
      <p:ext uri="{BB962C8B-B14F-4D97-AF65-F5344CB8AC3E}">
        <p14:creationId xmlns:p14="http://schemas.microsoft.com/office/powerpoint/2010/main" val="208825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79E7-8586-0C48-B9FC-9F90AF451DDB}"/>
              </a:ext>
            </a:extLst>
          </p:cNvPr>
          <p:cNvSpPr>
            <a:spLocks noGrp="1"/>
          </p:cNvSpPr>
          <p:nvPr>
            <p:ph type="title"/>
          </p:nvPr>
        </p:nvSpPr>
        <p:spPr/>
        <p:txBody>
          <a:bodyPr/>
          <a:lstStyle/>
          <a:p>
            <a:pPr algn="r"/>
            <a:r>
              <a:rPr lang="he-IL" dirty="0"/>
              <a:t>מה זה </a:t>
            </a:r>
            <a:r>
              <a:rPr lang="en-US" dirty="0"/>
              <a:t>Scrum</a:t>
            </a:r>
            <a:r>
              <a:rPr lang="he-IL" dirty="0"/>
              <a:t> ? </a:t>
            </a:r>
            <a:endParaRPr lang="en-US" dirty="0"/>
          </a:p>
        </p:txBody>
      </p:sp>
      <p:sp>
        <p:nvSpPr>
          <p:cNvPr id="3" name="Content Placeholder 2">
            <a:extLst>
              <a:ext uri="{FF2B5EF4-FFF2-40B4-BE49-F238E27FC236}">
                <a16:creationId xmlns:a16="http://schemas.microsoft.com/office/drawing/2014/main" id="{59CD9CF5-219A-DA42-957A-82407FF98548}"/>
              </a:ext>
            </a:extLst>
          </p:cNvPr>
          <p:cNvSpPr>
            <a:spLocks noGrp="1"/>
          </p:cNvSpPr>
          <p:nvPr>
            <p:ph idx="1"/>
          </p:nvPr>
        </p:nvSpPr>
        <p:spPr>
          <a:xfrm>
            <a:off x="609600" y="1661160"/>
            <a:ext cx="10972800" cy="4876800"/>
          </a:xfrm>
        </p:spPr>
        <p:txBody>
          <a:bodyPr>
            <a:normAutofit/>
          </a:bodyPr>
          <a:lstStyle/>
          <a:p>
            <a:pPr marL="228600" indent="-228600" algn="r" defTabSz="914400" rtl="1" eaLnBrk="1" latinLnBrk="0" hangingPunct="1">
              <a:lnSpc>
                <a:spcPct val="90000"/>
              </a:lnSpc>
              <a:spcBef>
                <a:spcPts val="1000"/>
              </a:spcBef>
              <a:buFont typeface="Arial" panose="020B0604020202020204" pitchFamily="34" charset="0"/>
              <a:buChar char="•"/>
            </a:pPr>
            <a:r>
              <a:rPr lang="he-IL" dirty="0"/>
              <a:t>מתודולוגיה לניהול פרויקט לפיתוח תוכנה. המתודולוגיה שמה דגש על </a:t>
            </a:r>
            <a:r>
              <a:rPr lang="he-IL" u="sng" dirty="0"/>
              <a:t>פיתוח מהיר </a:t>
            </a:r>
            <a:r>
              <a:rPr lang="he-IL" dirty="0" err="1"/>
              <a:t>ו</a:t>
            </a:r>
            <a:r>
              <a:rPr lang="he-IL" u="sng" dirty="0" err="1"/>
              <a:t>איטרטיבי</a:t>
            </a:r>
            <a:r>
              <a:rPr lang="he-IL" dirty="0"/>
              <a:t> של תוכנה.</a:t>
            </a:r>
          </a:p>
          <a:p>
            <a:pPr marL="0" indent="0" algn="r" defTabSz="914400" rtl="1" eaLnBrk="1" latinLnBrk="0" hangingPunct="1">
              <a:lnSpc>
                <a:spcPct val="90000"/>
              </a:lnSpc>
              <a:spcBef>
                <a:spcPts val="1000"/>
              </a:spcBef>
              <a:buNone/>
            </a:pPr>
            <a:endParaRPr lang="he-IL" dirty="0"/>
          </a:p>
          <a:p>
            <a:pPr marL="228600" indent="-228600" algn="r" defTabSz="914400" rtl="1" eaLnBrk="1" latinLnBrk="0" hangingPunct="1">
              <a:lnSpc>
                <a:spcPct val="90000"/>
              </a:lnSpc>
              <a:spcBef>
                <a:spcPts val="1000"/>
              </a:spcBef>
              <a:buFont typeface="Arial" panose="020B0604020202020204" pitchFamily="34" charset="0"/>
              <a:buChar char="•"/>
            </a:pPr>
            <a:r>
              <a:rPr lang="he-IL" dirty="0"/>
              <a:t>מתודולוגיה זו מאפשרת בנוסף לצוות המפתח את האפשרות להגיב במהירות לדרישות הצצות תוך כדי התהליך.</a:t>
            </a:r>
          </a:p>
          <a:p>
            <a:pPr marL="0" indent="0" algn="r" defTabSz="914400" rtl="1" eaLnBrk="1" latinLnBrk="0" hangingPunct="1">
              <a:lnSpc>
                <a:spcPct val="90000"/>
              </a:lnSpc>
              <a:spcBef>
                <a:spcPts val="1000"/>
              </a:spcBef>
              <a:buNone/>
            </a:pPr>
            <a:endParaRPr lang="he-IL" dirty="0"/>
          </a:p>
          <a:p>
            <a:pPr marL="228600" indent="-228600" algn="r" defTabSz="914400" rtl="1" eaLnBrk="1" latinLnBrk="0" hangingPunct="1">
              <a:lnSpc>
                <a:spcPct val="90000"/>
              </a:lnSpc>
              <a:spcBef>
                <a:spcPts val="1000"/>
              </a:spcBef>
              <a:buFont typeface="Arial" panose="020B0604020202020204" pitchFamily="34" charset="0"/>
              <a:buChar char="•"/>
            </a:pPr>
            <a:r>
              <a:rPr lang="he-IL" dirty="0"/>
              <a:t>השיטה מתבססת על ההנחה שפיתוח תוכנה היא בעיה אמפירית ולא כזאת שניתן לפתור אותה על ידי חיזוי או תכנון.</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16</a:t>
            </a:fld>
            <a:endParaRPr lang="en-US"/>
          </a:p>
        </p:txBody>
      </p:sp>
    </p:spTree>
    <p:extLst>
      <p:ext uri="{BB962C8B-B14F-4D97-AF65-F5344CB8AC3E}">
        <p14:creationId xmlns:p14="http://schemas.microsoft.com/office/powerpoint/2010/main" val="4239589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3CE6-7682-1F47-9461-31266270F880}"/>
              </a:ext>
            </a:extLst>
          </p:cNvPr>
          <p:cNvSpPr>
            <a:spLocks noGrp="1"/>
          </p:cNvSpPr>
          <p:nvPr>
            <p:ph type="title"/>
          </p:nvPr>
        </p:nvSpPr>
        <p:spPr/>
        <p:txBody>
          <a:bodyPr/>
          <a:lstStyle/>
          <a:p>
            <a:pPr algn="r" defTabSz="914400" rtl="1" eaLnBrk="1" latinLnBrk="0" hangingPunct="1">
              <a:lnSpc>
                <a:spcPct val="90000"/>
              </a:lnSpc>
              <a:spcBef>
                <a:spcPct val="0"/>
              </a:spcBef>
              <a:buNone/>
            </a:pPr>
            <a:r>
              <a:rPr lang="he-IL" dirty="0"/>
              <a:t>קצת היסטוריה</a:t>
            </a:r>
            <a:endParaRPr lang="en-US" dirty="0"/>
          </a:p>
        </p:txBody>
      </p:sp>
      <p:sp>
        <p:nvSpPr>
          <p:cNvPr id="3" name="Content Placeholder 2">
            <a:extLst>
              <a:ext uri="{FF2B5EF4-FFF2-40B4-BE49-F238E27FC236}">
                <a16:creationId xmlns:a16="http://schemas.microsoft.com/office/drawing/2014/main" id="{C15FAF6D-C3A2-8E41-8DDB-EBDFCBDB4038}"/>
              </a:ext>
            </a:extLst>
          </p:cNvPr>
          <p:cNvSpPr>
            <a:spLocks noGrp="1"/>
          </p:cNvSpPr>
          <p:nvPr>
            <p:ph idx="1"/>
          </p:nvPr>
        </p:nvSpPr>
        <p:spPr/>
        <p:txBody>
          <a:bodyPr>
            <a:normAutofit/>
          </a:bodyPr>
          <a:lstStyle/>
          <a:p>
            <a:pPr marL="228600" indent="-228600" algn="r" defTabSz="914400" rtl="1" eaLnBrk="1" latinLnBrk="0" hangingPunct="1">
              <a:lnSpc>
                <a:spcPct val="90000"/>
              </a:lnSpc>
              <a:spcBef>
                <a:spcPts val="1000"/>
              </a:spcBef>
              <a:buFont typeface="Arial" panose="020B0604020202020204" pitchFamily="34" charset="0"/>
              <a:buChar char="•"/>
            </a:pPr>
            <a:r>
              <a:rPr lang="he-IL" dirty="0"/>
              <a:t>המונח </a:t>
            </a:r>
            <a:r>
              <a:rPr lang="en-US" dirty="0"/>
              <a:t>Scrum</a:t>
            </a:r>
            <a:r>
              <a:rPr lang="he-IL" dirty="0"/>
              <a:t> מופיע לראשונה במאמר שפורסם ב 1986 על ידי(</a:t>
            </a:r>
            <a:r>
              <a:rPr lang="en-US" dirty="0" err="1"/>
              <a:t>Hirotaka</a:t>
            </a:r>
            <a:r>
              <a:rPr lang="en-US" dirty="0"/>
              <a:t> Takeuchi </a:t>
            </a:r>
            <a:r>
              <a:rPr lang="en-US" dirty="0" err="1"/>
              <a:t>Ikujiro</a:t>
            </a:r>
            <a:r>
              <a:rPr lang="en-US" dirty="0"/>
              <a:t> Nonaka</a:t>
            </a:r>
            <a:r>
              <a:rPr lang="he-IL" dirty="0"/>
              <a:t>) בהקשר של פיתוח מוצר.</a:t>
            </a:r>
          </a:p>
          <a:p>
            <a:pPr marL="228600" indent="-228600" algn="r" defTabSz="914400" rtl="1" eaLnBrk="1" latinLnBrk="0" hangingPunct="1">
              <a:lnSpc>
                <a:spcPct val="90000"/>
              </a:lnSpc>
              <a:spcBef>
                <a:spcPts val="1000"/>
              </a:spcBef>
              <a:buFont typeface="Arial" panose="020B0604020202020204" pitchFamily="34" charset="0"/>
              <a:buChar char="•"/>
            </a:pPr>
            <a:r>
              <a:rPr lang="he-IL" dirty="0"/>
              <a:t>בשנת 1993 נוצר פרויקט ה </a:t>
            </a:r>
            <a:r>
              <a:rPr lang="en-US" dirty="0"/>
              <a:t>scrum</a:t>
            </a:r>
            <a:r>
              <a:rPr lang="he-IL" dirty="0"/>
              <a:t> הראשון על ידי </a:t>
            </a:r>
            <a:r>
              <a:rPr lang="he-IL" dirty="0" err="1"/>
              <a:t>ג׳ף</a:t>
            </a:r>
            <a:r>
              <a:rPr lang="he-IL" dirty="0"/>
              <a:t> </a:t>
            </a:r>
            <a:r>
              <a:rPr lang="he-IL" dirty="0" err="1"/>
              <a:t>סאת׳רלאנד</a:t>
            </a:r>
            <a:r>
              <a:rPr lang="he-IL" dirty="0"/>
              <a:t> וקן שוואבר.</a:t>
            </a:r>
          </a:p>
          <a:p>
            <a:pPr marL="228600" indent="-228600" algn="r" defTabSz="914400" rtl="1" eaLnBrk="1" latinLnBrk="0" hangingPunct="1">
              <a:lnSpc>
                <a:spcPct val="90000"/>
              </a:lnSpc>
              <a:spcBef>
                <a:spcPts val="1000"/>
              </a:spcBef>
              <a:buFont typeface="Arial" panose="020B0604020202020204" pitchFamily="34" charset="0"/>
              <a:buChar char="•"/>
            </a:pPr>
            <a:r>
              <a:rPr lang="he-IL" dirty="0"/>
              <a:t>בשנת 1995 שוואבר וסאת׳רלאנד פירמלו את המתודולוגיה ופרסמו מאמר המתאר את תהליך העבודה.</a:t>
            </a:r>
          </a:p>
          <a:p>
            <a:pPr marL="228600" indent="-228600" algn="r" defTabSz="914400" rtl="1" eaLnBrk="1" latinLnBrk="0" hangingPunct="1">
              <a:lnSpc>
                <a:spcPct val="90000"/>
              </a:lnSpc>
              <a:spcBef>
                <a:spcPts val="1000"/>
              </a:spcBef>
              <a:buFont typeface="Arial" panose="020B0604020202020204" pitchFamily="34" charset="0"/>
              <a:buChar char="•"/>
            </a:pPr>
            <a:r>
              <a:rPr lang="he-IL" dirty="0"/>
              <a:t>ב 2001 שוואבר, </a:t>
            </a:r>
            <a:r>
              <a:rPr lang="he-IL" dirty="0" err="1"/>
              <a:t>סאת׳רלאנד</a:t>
            </a:r>
            <a:r>
              <a:rPr lang="he-IL" dirty="0"/>
              <a:t> ועוד 15 מפתחי תוכנה מובילים מפרסמים את מניפסט ה </a:t>
            </a:r>
            <a:r>
              <a:rPr lang="en-US" dirty="0"/>
              <a:t>Agile</a:t>
            </a:r>
            <a:r>
              <a:rPr lang="he-IL" dirty="0"/>
              <a:t>, כמו כן פורסם הספר הראשון על </a:t>
            </a:r>
            <a:r>
              <a:rPr lang="en-US" dirty="0"/>
              <a:t>Scrum</a:t>
            </a:r>
            <a:r>
              <a:rPr lang="he-IL" dirty="0"/>
              <a:t>.</a:t>
            </a:r>
          </a:p>
          <a:p>
            <a:pPr marL="228600" indent="-228600" algn="r" defTabSz="914400" rtl="1" eaLnBrk="1" latinLnBrk="0" hangingPunct="1">
              <a:lnSpc>
                <a:spcPct val="90000"/>
              </a:lnSpc>
              <a:spcBef>
                <a:spcPts val="1000"/>
              </a:spcBef>
              <a:buFont typeface="Arial" panose="020B0604020202020204" pitchFamily="34" charset="0"/>
              <a:buChar char="•"/>
            </a:pPr>
            <a:r>
              <a:rPr lang="he-IL" dirty="0"/>
              <a:t>ב 2010 פורסם ״מדריך ה </a:t>
            </a:r>
            <a:r>
              <a:rPr lang="en-US" dirty="0"/>
              <a:t>Scrum</a:t>
            </a:r>
            <a:r>
              <a:rPr lang="he-IL" dirty="0"/>
              <a:t>״, מסמך פומבי המתאר ומגדיר את </a:t>
            </a:r>
            <a:r>
              <a:rPr lang="en-US" dirty="0"/>
              <a:t>Scrum</a:t>
            </a:r>
            <a:r>
              <a:rPr lang="he-IL" dirty="0"/>
              <a:t>.</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17</a:t>
            </a:fld>
            <a:endParaRPr lang="en-US"/>
          </a:p>
        </p:txBody>
      </p:sp>
    </p:spTree>
    <p:extLst>
      <p:ext uri="{BB962C8B-B14F-4D97-AF65-F5344CB8AC3E}">
        <p14:creationId xmlns:p14="http://schemas.microsoft.com/office/powerpoint/2010/main" val="3975051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8B6E-19FE-F74E-BA72-B547FB10C3EC}"/>
              </a:ext>
            </a:extLst>
          </p:cNvPr>
          <p:cNvSpPr>
            <a:spLocks noGrp="1"/>
          </p:cNvSpPr>
          <p:nvPr>
            <p:ph type="title"/>
          </p:nvPr>
        </p:nvSpPr>
        <p:spPr/>
        <p:txBody>
          <a:bodyPr/>
          <a:lstStyle/>
          <a:p>
            <a:pPr algn="r" defTabSz="914400" rtl="1" eaLnBrk="1" latinLnBrk="0" hangingPunct="1">
              <a:lnSpc>
                <a:spcPct val="90000"/>
              </a:lnSpc>
              <a:spcBef>
                <a:spcPct val="0"/>
              </a:spcBef>
              <a:buNone/>
            </a:pPr>
            <a:r>
              <a:rPr lang="he-IL" dirty="0"/>
              <a:t>חמשת הערכים המרכזיים של </a:t>
            </a:r>
            <a:r>
              <a:rPr lang="en-US" dirty="0"/>
              <a:t>Scrum</a:t>
            </a:r>
          </a:p>
        </p:txBody>
      </p:sp>
      <p:sp>
        <p:nvSpPr>
          <p:cNvPr id="3" name="Content Placeholder 2">
            <a:extLst>
              <a:ext uri="{FF2B5EF4-FFF2-40B4-BE49-F238E27FC236}">
                <a16:creationId xmlns:a16="http://schemas.microsoft.com/office/drawing/2014/main" id="{D07F6811-4C66-654E-93AF-E0A5B4BCC8D8}"/>
              </a:ext>
            </a:extLst>
          </p:cNvPr>
          <p:cNvSpPr>
            <a:spLocks noGrp="1"/>
          </p:cNvSpPr>
          <p:nvPr>
            <p:ph idx="1"/>
          </p:nvPr>
        </p:nvSpPr>
        <p:spPr/>
        <p:txBody>
          <a:bodyPr/>
          <a:lstStyle/>
          <a:p>
            <a:pPr algn="r" rtl="1"/>
            <a:r>
              <a:rPr lang="he-IL" b="1" dirty="0"/>
              <a:t>אומץ</a:t>
            </a:r>
            <a:r>
              <a:rPr lang="he-IL" dirty="0"/>
              <a:t> – לחברי צוות ה </a:t>
            </a:r>
            <a:r>
              <a:rPr lang="en-US" dirty="0"/>
              <a:t>Scrum</a:t>
            </a:r>
            <a:r>
              <a:rPr lang="he-IL" dirty="0"/>
              <a:t> יש את האומץ להתמודד עם הבעיות הקשות שעלולות לצוף תוך כדי הפרויקט.</a:t>
            </a:r>
          </a:p>
          <a:p>
            <a:pPr algn="r" rtl="1"/>
            <a:r>
              <a:rPr lang="he-IL" b="1" dirty="0"/>
              <a:t>פוקוס </a:t>
            </a:r>
            <a:r>
              <a:rPr lang="he-IL" dirty="0"/>
              <a:t>– התמקדות בשמירת הלקוח מאושר ומרוצה, השמת פוקוס על ה </a:t>
            </a:r>
            <a:r>
              <a:rPr lang="en-US" dirty="0"/>
              <a:t>Sprint</a:t>
            </a:r>
            <a:r>
              <a:rPr lang="he-IL" dirty="0"/>
              <a:t> הנוכחי ומטרותיו.</a:t>
            </a:r>
          </a:p>
          <a:p>
            <a:pPr algn="r" rtl="1"/>
            <a:r>
              <a:rPr lang="he-IL" b="1" dirty="0"/>
              <a:t>מחויבות</a:t>
            </a:r>
            <a:r>
              <a:rPr lang="he-IL" dirty="0"/>
              <a:t> – חברי הצוות מחויבים באופן אישי להשגת מטרות ה </a:t>
            </a:r>
            <a:r>
              <a:rPr lang="en-US" dirty="0"/>
              <a:t>Sprint</a:t>
            </a:r>
            <a:r>
              <a:rPr lang="he-IL" dirty="0"/>
              <a:t>. </a:t>
            </a:r>
          </a:p>
          <a:p>
            <a:pPr algn="r" rtl="1"/>
            <a:r>
              <a:rPr lang="he-IL" b="1" dirty="0"/>
              <a:t>כבוד</a:t>
            </a:r>
            <a:r>
              <a:rPr lang="he-IL" dirty="0"/>
              <a:t> – חברי הצוות מכבדים אחד את השני ואת יכולותיהם ותחומי ההתמחות של שאר חברי הצוות.</a:t>
            </a:r>
          </a:p>
          <a:p>
            <a:pPr algn="r" rtl="1"/>
            <a:r>
              <a:rPr lang="he-IL" b="1" dirty="0"/>
              <a:t>פתיחות </a:t>
            </a:r>
            <a:r>
              <a:rPr lang="he-IL" dirty="0"/>
              <a:t>– כל חבר צוות משתף את הקולגות שלו כיצד הוא מתקדם בעבודתו ובאתגרים איתם הוא מתמודד תוך כדי הפיתוח.</a:t>
            </a:r>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18</a:t>
            </a:fld>
            <a:endParaRPr lang="en-US"/>
          </a:p>
        </p:txBody>
      </p:sp>
    </p:spTree>
    <p:extLst>
      <p:ext uri="{BB962C8B-B14F-4D97-AF65-F5344CB8AC3E}">
        <p14:creationId xmlns:p14="http://schemas.microsoft.com/office/powerpoint/2010/main" val="746013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58CE-42CE-CA4C-8F97-7E265E1ED546}"/>
              </a:ext>
            </a:extLst>
          </p:cNvPr>
          <p:cNvSpPr>
            <a:spLocks noGrp="1"/>
          </p:cNvSpPr>
          <p:nvPr>
            <p:ph type="title"/>
          </p:nvPr>
        </p:nvSpPr>
        <p:spPr/>
        <p:txBody>
          <a:bodyPr/>
          <a:lstStyle/>
          <a:p>
            <a:pPr algn="r" defTabSz="914400" rtl="1" eaLnBrk="1" latinLnBrk="0" hangingPunct="1">
              <a:lnSpc>
                <a:spcPct val="90000"/>
              </a:lnSpc>
              <a:spcBef>
                <a:spcPct val="0"/>
              </a:spcBef>
              <a:buNone/>
            </a:pPr>
            <a:r>
              <a:rPr lang="he-IL" dirty="0"/>
              <a:t>צוות ה </a:t>
            </a:r>
            <a:r>
              <a:rPr lang="en-US" dirty="0"/>
              <a:t>Scrum</a:t>
            </a:r>
            <a:r>
              <a:rPr lang="he-IL" dirty="0"/>
              <a:t> </a:t>
            </a:r>
            <a:endParaRPr lang="en-US" dirty="0"/>
          </a:p>
        </p:txBody>
      </p:sp>
      <p:sp>
        <p:nvSpPr>
          <p:cNvPr id="3" name="Content Placeholder 2">
            <a:extLst>
              <a:ext uri="{FF2B5EF4-FFF2-40B4-BE49-F238E27FC236}">
                <a16:creationId xmlns:a16="http://schemas.microsoft.com/office/drawing/2014/main" id="{F8A90F53-998D-724E-AE92-936724CFBF99}"/>
              </a:ext>
            </a:extLst>
          </p:cNvPr>
          <p:cNvSpPr>
            <a:spLocks noGrp="1"/>
          </p:cNvSpPr>
          <p:nvPr>
            <p:ph idx="1"/>
          </p:nvPr>
        </p:nvSpPr>
        <p:spPr/>
        <p:txBody>
          <a:bodyPr/>
          <a:lstStyle/>
          <a:p>
            <a:pPr marL="228600" indent="-228600" algn="r" defTabSz="914400" rtl="1" eaLnBrk="1" latinLnBrk="0" hangingPunct="1">
              <a:lnSpc>
                <a:spcPct val="90000"/>
              </a:lnSpc>
              <a:spcBef>
                <a:spcPts val="1000"/>
              </a:spcBef>
              <a:buFont typeface="Arial" panose="020B0604020202020204" pitchFamily="34" charset="0"/>
              <a:buChar char="•"/>
            </a:pPr>
            <a:r>
              <a:rPr lang="he-IL" b="1" dirty="0"/>
              <a:t>צוות פיתוח</a:t>
            </a:r>
            <a:r>
              <a:rPr lang="en-US" b="1" dirty="0"/>
              <a:t> </a:t>
            </a:r>
            <a:r>
              <a:rPr lang="en-US" dirty="0"/>
              <a:t>– </a:t>
            </a:r>
            <a:r>
              <a:rPr lang="he-IL" dirty="0"/>
              <a:t>קבוצת האנשים האחראים על פיתוח המוצר, אנשי מקצוע הכוללים :  מפתחים, מתכנתים, מעצבים, בודקי תוכנה ועוד.</a:t>
            </a:r>
          </a:p>
          <a:p>
            <a:pPr marL="0" indent="0" algn="r" defTabSz="914400" rtl="1" eaLnBrk="1" latinLnBrk="0" hangingPunct="1">
              <a:lnSpc>
                <a:spcPct val="90000"/>
              </a:lnSpc>
              <a:spcBef>
                <a:spcPts val="1000"/>
              </a:spcBef>
              <a:buNone/>
            </a:pPr>
            <a:endParaRPr lang="he-IL" dirty="0"/>
          </a:p>
          <a:p>
            <a:pPr marL="228600" indent="-228600" algn="r" defTabSz="914400" rtl="1" eaLnBrk="1" latinLnBrk="0" hangingPunct="1">
              <a:lnSpc>
                <a:spcPct val="90000"/>
              </a:lnSpc>
              <a:spcBef>
                <a:spcPts val="1000"/>
              </a:spcBef>
              <a:buFont typeface="Arial" panose="020B0604020202020204" pitchFamily="34" charset="0"/>
              <a:buChar char="•"/>
            </a:pPr>
            <a:r>
              <a:rPr lang="he-IL" b="1" dirty="0"/>
              <a:t>בעל המוצר </a:t>
            </a:r>
            <a:r>
              <a:rPr lang="he-IL" dirty="0"/>
              <a:t>– האדם היחיד בצוות המייצג את בעליי העניין ואת הלקוחות,</a:t>
            </a:r>
            <a:r>
              <a:rPr lang="en-US" dirty="0"/>
              <a:t> </a:t>
            </a:r>
            <a:r>
              <a:rPr lang="he-IL" dirty="0"/>
              <a:t> אחראי על ניהול עתודת המוצר (</a:t>
            </a:r>
            <a:r>
              <a:rPr lang="en-US" dirty="0"/>
              <a:t>Product backlog</a:t>
            </a:r>
            <a:r>
              <a:rPr lang="he-IL" dirty="0"/>
              <a:t>).</a:t>
            </a:r>
          </a:p>
          <a:p>
            <a:pPr marL="0" indent="0" algn="r" defTabSz="914400" rtl="1" eaLnBrk="1" latinLnBrk="0" hangingPunct="1">
              <a:lnSpc>
                <a:spcPct val="90000"/>
              </a:lnSpc>
              <a:spcBef>
                <a:spcPts val="1000"/>
              </a:spcBef>
              <a:buNone/>
            </a:pPr>
            <a:endParaRPr lang="he-IL" dirty="0"/>
          </a:p>
          <a:p>
            <a:pPr marL="228600" indent="-228600" algn="r" defTabSz="914400" rtl="1" eaLnBrk="1" latinLnBrk="0" hangingPunct="1">
              <a:lnSpc>
                <a:spcPct val="90000"/>
              </a:lnSpc>
              <a:spcBef>
                <a:spcPts val="1000"/>
              </a:spcBef>
              <a:buFont typeface="Arial" panose="020B0604020202020204" pitchFamily="34" charset="0"/>
              <a:buChar char="•"/>
            </a:pPr>
            <a:r>
              <a:rPr lang="he-IL" b="1" dirty="0" err="1"/>
              <a:t>סקראם</a:t>
            </a:r>
            <a:r>
              <a:rPr lang="he-IL" b="1" dirty="0"/>
              <a:t> מאסטר </a:t>
            </a:r>
            <a:r>
              <a:rPr lang="he-IL" dirty="0"/>
              <a:t>– אחראי על ביצוע הפרויקט וניהול הצוות. מוודא שהצוות עומד בזמנים ומספק להם את המשאבים הדרושים להם למימוש הפרויקט.</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19</a:t>
            </a:fld>
            <a:endParaRPr lang="en-US"/>
          </a:p>
        </p:txBody>
      </p:sp>
    </p:spTree>
    <p:extLst>
      <p:ext uri="{BB962C8B-B14F-4D97-AF65-F5344CB8AC3E}">
        <p14:creationId xmlns:p14="http://schemas.microsoft.com/office/powerpoint/2010/main" val="4013318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a:t>ראשי פרקים</a:t>
            </a:r>
          </a:p>
        </p:txBody>
      </p:sp>
      <p:sp>
        <p:nvSpPr>
          <p:cNvPr id="3" name="מציין מיקום תוכן 2"/>
          <p:cNvSpPr>
            <a:spLocks noGrp="1"/>
          </p:cNvSpPr>
          <p:nvPr>
            <p:ph sz="half" idx="1"/>
          </p:nvPr>
        </p:nvSpPr>
        <p:spPr/>
        <p:txBody>
          <a:bodyPr>
            <a:normAutofit/>
          </a:bodyPr>
          <a:lstStyle/>
          <a:p>
            <a:r>
              <a:rPr lang="en-US" dirty="0"/>
              <a:t>XP </a:t>
            </a:r>
            <a:r>
              <a:rPr lang="en-US" dirty="0" err="1"/>
              <a:t>vs</a:t>
            </a:r>
            <a:r>
              <a:rPr lang="en-US" dirty="0"/>
              <a:t> Scrum</a:t>
            </a:r>
          </a:p>
          <a:p>
            <a:pPr lvl="1"/>
            <a:r>
              <a:rPr lang="he-IL" dirty="0"/>
              <a:t>רקע על </a:t>
            </a:r>
            <a:r>
              <a:rPr lang="en-US" dirty="0"/>
              <a:t>XP</a:t>
            </a:r>
            <a:r>
              <a:rPr lang="he-IL" dirty="0"/>
              <a:t> </a:t>
            </a:r>
          </a:p>
          <a:p>
            <a:pPr lvl="1"/>
            <a:r>
              <a:rPr lang="he-IL" dirty="0"/>
              <a:t>השוואה בין המתודולוגיות</a:t>
            </a:r>
          </a:p>
          <a:p>
            <a:pPr lvl="1"/>
            <a:r>
              <a:rPr lang="he-IL" dirty="0"/>
              <a:t>הקשר ל-</a:t>
            </a:r>
            <a:r>
              <a:rPr lang="en-US" dirty="0"/>
              <a:t>Agile</a:t>
            </a:r>
            <a:r>
              <a:rPr lang="he-IL" dirty="0"/>
              <a:t> והשוואת הערכים</a:t>
            </a:r>
          </a:p>
          <a:p>
            <a:endParaRPr lang="he-IL" dirty="0"/>
          </a:p>
          <a:p>
            <a:r>
              <a:rPr lang="he-IL" dirty="0"/>
              <a:t>מאמר </a:t>
            </a:r>
            <a:r>
              <a:rPr lang="en-US" dirty="0"/>
              <a:t>XP </a:t>
            </a:r>
            <a:r>
              <a:rPr lang="en-US" dirty="0" err="1"/>
              <a:t>vs</a:t>
            </a:r>
            <a:r>
              <a:rPr lang="en-US" dirty="0"/>
              <a:t> Scrum</a:t>
            </a:r>
          </a:p>
          <a:p>
            <a:pPr lvl="1"/>
            <a:endParaRPr lang="he-IL" dirty="0"/>
          </a:p>
          <a:p>
            <a:pPr lvl="1"/>
            <a:endParaRPr lang="he-IL" dirty="0"/>
          </a:p>
          <a:p>
            <a:pPr lvl="1"/>
            <a:endParaRPr lang="he-IL" dirty="0"/>
          </a:p>
          <a:p>
            <a:pPr marL="274320" lvl="1" indent="0">
              <a:buNone/>
            </a:pPr>
            <a:endParaRPr lang="he-IL" dirty="0"/>
          </a:p>
          <a:p>
            <a:pPr marL="274320" lvl="1" indent="0">
              <a:buNone/>
            </a:pPr>
            <a:endParaRPr lang="he-IL" dirty="0"/>
          </a:p>
          <a:p>
            <a:pPr lvl="1"/>
            <a:endParaRPr lang="he-IL" dirty="0"/>
          </a:p>
          <a:p>
            <a:pPr lvl="1"/>
            <a:endParaRPr lang="en-US" dirty="0"/>
          </a:p>
          <a:p>
            <a:endParaRPr lang="he-IL" dirty="0"/>
          </a:p>
        </p:txBody>
      </p:sp>
      <p:sp>
        <p:nvSpPr>
          <p:cNvPr id="5" name="מציין מיקום תוכן 4"/>
          <p:cNvSpPr>
            <a:spLocks noGrp="1"/>
          </p:cNvSpPr>
          <p:nvPr>
            <p:ph sz="half" idx="2"/>
          </p:nvPr>
        </p:nvSpPr>
        <p:spPr/>
        <p:txBody>
          <a:bodyPr>
            <a:normAutofit/>
          </a:bodyPr>
          <a:lstStyle/>
          <a:p>
            <a:r>
              <a:rPr lang="he-IL" dirty="0"/>
              <a:t>מתודולוגיית </a:t>
            </a:r>
            <a:r>
              <a:rPr lang="en-US" dirty="0"/>
              <a:t>Agile</a:t>
            </a:r>
          </a:p>
          <a:p>
            <a:pPr lvl="1"/>
            <a:r>
              <a:rPr lang="he-IL" dirty="0"/>
              <a:t>מה הוביל לפיתוח המתודולוגיה</a:t>
            </a:r>
          </a:p>
          <a:p>
            <a:pPr lvl="1"/>
            <a:r>
              <a:rPr lang="he-IL" dirty="0"/>
              <a:t>ערכי המתודולוגיה</a:t>
            </a:r>
          </a:p>
          <a:p>
            <a:pPr lvl="1"/>
            <a:r>
              <a:rPr lang="he-IL" dirty="0"/>
              <a:t>עקרונות המנשר</a:t>
            </a:r>
          </a:p>
          <a:p>
            <a:pPr lvl="1"/>
            <a:endParaRPr lang="he-IL" dirty="0"/>
          </a:p>
          <a:p>
            <a:r>
              <a:rPr lang="he-IL" dirty="0"/>
              <a:t>מתודולוגיית </a:t>
            </a:r>
            <a:r>
              <a:rPr lang="en-US" dirty="0"/>
              <a:t>Scrum</a:t>
            </a:r>
          </a:p>
          <a:p>
            <a:pPr lvl="1"/>
            <a:r>
              <a:rPr lang="he-IL" dirty="0"/>
              <a:t>היסטוריה של המתודולוגיה</a:t>
            </a:r>
          </a:p>
          <a:p>
            <a:pPr lvl="1"/>
            <a:r>
              <a:rPr lang="he-IL" dirty="0"/>
              <a:t>ערכים מרכזיים</a:t>
            </a:r>
          </a:p>
          <a:p>
            <a:pPr lvl="1"/>
            <a:r>
              <a:rPr lang="he-IL" dirty="0"/>
              <a:t>צוות ה</a:t>
            </a:r>
            <a:r>
              <a:rPr lang="en-US" dirty="0"/>
              <a:t>Scrum</a:t>
            </a:r>
          </a:p>
          <a:p>
            <a:pPr lvl="1"/>
            <a:r>
              <a:rPr lang="he-IL" dirty="0"/>
              <a:t>כלי עבודה</a:t>
            </a:r>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2</a:t>
            </a:fld>
            <a:endParaRPr lang="en-US" dirty="0"/>
          </a:p>
        </p:txBody>
      </p:sp>
    </p:spTree>
    <p:extLst>
      <p:ext uri="{BB962C8B-B14F-4D97-AF65-F5344CB8AC3E}">
        <p14:creationId xmlns:p14="http://schemas.microsoft.com/office/powerpoint/2010/main" val="4710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DE94-A026-3540-8318-AE362587E836}"/>
              </a:ext>
            </a:extLst>
          </p:cNvPr>
          <p:cNvSpPr>
            <a:spLocks noGrp="1"/>
          </p:cNvSpPr>
          <p:nvPr>
            <p:ph type="title"/>
          </p:nvPr>
        </p:nvSpPr>
        <p:spPr>
          <a:xfrm>
            <a:off x="838200" y="226579"/>
            <a:ext cx="10515600" cy="1325563"/>
          </a:xfrm>
        </p:spPr>
        <p:txBody>
          <a:bodyPr/>
          <a:lstStyle/>
          <a:p>
            <a:pPr algn="r" defTabSz="914400" rtl="1" eaLnBrk="1" latinLnBrk="0" hangingPunct="1">
              <a:lnSpc>
                <a:spcPct val="90000"/>
              </a:lnSpc>
              <a:spcBef>
                <a:spcPct val="0"/>
              </a:spcBef>
              <a:buNone/>
            </a:pPr>
            <a:r>
              <a:rPr lang="he-IL" dirty="0"/>
              <a:t>כלי העבודה ב </a:t>
            </a:r>
            <a:r>
              <a:rPr lang="en-US" dirty="0"/>
              <a:t>Scrum</a:t>
            </a:r>
          </a:p>
        </p:txBody>
      </p:sp>
      <p:sp>
        <p:nvSpPr>
          <p:cNvPr id="3" name="Content Placeholder 2">
            <a:extLst>
              <a:ext uri="{FF2B5EF4-FFF2-40B4-BE49-F238E27FC236}">
                <a16:creationId xmlns:a16="http://schemas.microsoft.com/office/drawing/2014/main" id="{43AB7C86-1A18-FF4E-ABBE-831C504A4934}"/>
              </a:ext>
            </a:extLst>
          </p:cNvPr>
          <p:cNvSpPr>
            <a:spLocks noGrp="1"/>
          </p:cNvSpPr>
          <p:nvPr>
            <p:ph idx="1"/>
          </p:nvPr>
        </p:nvSpPr>
        <p:spPr>
          <a:xfrm>
            <a:off x="838200" y="1451553"/>
            <a:ext cx="10515600" cy="4351338"/>
          </a:xfrm>
        </p:spPr>
        <p:txBody>
          <a:bodyPr>
            <a:normAutofit lnSpcReduction="10000"/>
          </a:bodyPr>
          <a:lstStyle/>
          <a:p>
            <a:pPr algn="r" rtl="1"/>
            <a:r>
              <a:rPr lang="he-IL" b="1" dirty="0"/>
              <a:t>עתודת המוצר </a:t>
            </a:r>
            <a:r>
              <a:rPr lang="he-IL" dirty="0"/>
              <a:t>(</a:t>
            </a:r>
            <a:r>
              <a:rPr lang="en-US" dirty="0"/>
              <a:t>Product backlog</a:t>
            </a:r>
            <a:r>
              <a:rPr lang="he-IL" dirty="0"/>
              <a:t>) – אוסף של כל המאפיינים והדרישות מהמוצר, האחראי הבלעדי על התוכן, מיונו וסידורו הוא בעל המוצר. לכל ערך ברשימה יש תיאור, מיקום בסדר העדיפויות והערכת זמן למימוש הדרישה.</a:t>
            </a:r>
          </a:p>
          <a:p>
            <a:pPr algn="r" rtl="1"/>
            <a:r>
              <a:rPr lang="he-IL" b="1" dirty="0"/>
              <a:t>סיפור משתמש </a:t>
            </a:r>
            <a:r>
              <a:rPr lang="en-US" dirty="0"/>
              <a:t>(User Story)</a:t>
            </a:r>
            <a:r>
              <a:rPr lang="he-IL" dirty="0"/>
              <a:t> -  </a:t>
            </a:r>
            <a:r>
              <a:rPr lang="he-IL" u="sng" dirty="0"/>
              <a:t>דרך נפוצה </a:t>
            </a:r>
            <a:r>
              <a:rPr lang="he-IL" dirty="0"/>
              <a:t>לתיאור הדרישות נקראת ״סיפור משתמש״ והיא מתארת את הדרישות מנקודת מבט של משתמשי הקצה, בצורה של: </a:t>
            </a:r>
          </a:p>
          <a:p>
            <a:pPr marL="0" indent="0" algn="r" rtl="1">
              <a:buNone/>
            </a:pPr>
            <a:r>
              <a:rPr lang="he-IL" i="1" dirty="0"/>
              <a:t>  	בתור [תפקיד</a:t>
            </a:r>
            <a:r>
              <a:rPr lang="en-US" i="1" dirty="0"/>
              <a:t>/</a:t>
            </a:r>
            <a:r>
              <a:rPr lang="he-IL" i="1" dirty="0"/>
              <a:t>סוג המשתמש], אני רוצה [פיצ׳ר], בגלל ש [סיבה].</a:t>
            </a:r>
          </a:p>
          <a:p>
            <a:pPr algn="r" rtl="1"/>
            <a:r>
              <a:rPr lang="he-IL" b="1" dirty="0"/>
              <a:t>עתודת המאוץ </a:t>
            </a:r>
            <a:r>
              <a:rPr lang="he-IL" dirty="0"/>
              <a:t>(</a:t>
            </a:r>
            <a:r>
              <a:rPr lang="en-US" dirty="0"/>
              <a:t>Sprint backlog</a:t>
            </a:r>
            <a:r>
              <a:rPr lang="he-IL" dirty="0"/>
              <a:t>) - רשימה של משימות ודרישות אותן יש לבצע תוך כדי המאוץ הנוכחי. משימות אלו נבחרות מתוך עתודת המוצר על ידי בעל המוצר.</a:t>
            </a:r>
          </a:p>
          <a:p>
            <a:pPr algn="r" rtl="1"/>
            <a:r>
              <a:rPr lang="he-IL" b="1" dirty="0"/>
              <a:t>גרף שריפה </a:t>
            </a:r>
            <a:r>
              <a:rPr lang="he-IL" dirty="0"/>
              <a:t>(</a:t>
            </a:r>
            <a:r>
              <a:rPr lang="en-US" dirty="0"/>
              <a:t>Burn down chart</a:t>
            </a:r>
            <a:r>
              <a:rPr lang="he-IL" dirty="0"/>
              <a:t>) – גרף המאפשר להמחיש את קצב ההתקדמות בפרויקט לאורך זמן. הגרף סוכם עבור כל יחידת זמן בפרויקט את כמות הזמן שנותר לסיום המאוץ הנוכחי. זהו אחד הכלים השימושיים ביותר שכן הוא נותן אינדיקציה לעמידה בזמנים.</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20</a:t>
            </a:fld>
            <a:endParaRPr lang="en-US"/>
          </a:p>
        </p:txBody>
      </p:sp>
    </p:spTree>
    <p:extLst>
      <p:ext uri="{BB962C8B-B14F-4D97-AF65-F5344CB8AC3E}">
        <p14:creationId xmlns:p14="http://schemas.microsoft.com/office/powerpoint/2010/main" val="2893837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03A9-88DF-5A4B-A5B1-39843D541FEF}"/>
              </a:ext>
            </a:extLst>
          </p:cNvPr>
          <p:cNvSpPr>
            <a:spLocks noGrp="1"/>
          </p:cNvSpPr>
          <p:nvPr>
            <p:ph type="title"/>
          </p:nvPr>
        </p:nvSpPr>
        <p:spPr/>
        <p:txBody>
          <a:bodyPr/>
          <a:lstStyle/>
          <a:p>
            <a:pPr algn="r"/>
            <a:r>
              <a:rPr lang="he-IL" dirty="0"/>
              <a:t>אירועים חשובים ב </a:t>
            </a:r>
            <a:r>
              <a:rPr lang="en-US" dirty="0"/>
              <a:t>Scrum</a:t>
            </a:r>
          </a:p>
        </p:txBody>
      </p:sp>
      <p:sp>
        <p:nvSpPr>
          <p:cNvPr id="4" name="Slide Number Placeholder 3">
            <a:extLst>
              <a:ext uri="{FF2B5EF4-FFF2-40B4-BE49-F238E27FC236}">
                <a16:creationId xmlns:a16="http://schemas.microsoft.com/office/drawing/2014/main" id="{1B96BA4D-5BED-9849-8417-FF2C8FCFC3D7}"/>
              </a:ext>
            </a:extLst>
          </p:cNvPr>
          <p:cNvSpPr>
            <a:spLocks noGrp="1"/>
          </p:cNvSpPr>
          <p:nvPr>
            <p:ph type="sldNum" sz="quarter" idx="12"/>
          </p:nvPr>
        </p:nvSpPr>
        <p:spPr/>
        <p:txBody>
          <a:bodyPr/>
          <a:lstStyle/>
          <a:p>
            <a:fld id="{F0AEDA7F-6A17-6D47-AFC5-B82BDE24098D}" type="slidenum">
              <a:rPr lang="en-US" smtClean="0"/>
              <a:t>21</a:t>
            </a:fld>
            <a:endParaRPr lang="en-US"/>
          </a:p>
        </p:txBody>
      </p:sp>
      <p:sp>
        <p:nvSpPr>
          <p:cNvPr id="5" name="Content Placeholder 2">
            <a:extLst>
              <a:ext uri="{FF2B5EF4-FFF2-40B4-BE49-F238E27FC236}">
                <a16:creationId xmlns:a16="http://schemas.microsoft.com/office/drawing/2014/main" id="{5E93AB54-5B47-4540-BA10-900B8E9E9CD2}"/>
              </a:ext>
            </a:extLst>
          </p:cNvPr>
          <p:cNvSpPr>
            <a:spLocks noGrp="1"/>
          </p:cNvSpPr>
          <p:nvPr>
            <p:ph idx="1"/>
          </p:nvPr>
        </p:nvSpPr>
        <p:spPr>
          <a:xfrm>
            <a:off x="23812" y="1418383"/>
            <a:ext cx="11644312" cy="5075181"/>
          </a:xfrm>
        </p:spPr>
        <p:txBody>
          <a:bodyPr>
            <a:normAutofit fontScale="92500"/>
          </a:bodyPr>
          <a:lstStyle/>
          <a:p>
            <a:r>
              <a:rPr lang="he-IL" b="1" dirty="0"/>
              <a:t>מאוץ </a:t>
            </a:r>
            <a:r>
              <a:rPr lang="he-IL" dirty="0"/>
              <a:t>(</a:t>
            </a:r>
            <a:r>
              <a:rPr lang="en-US" dirty="0"/>
              <a:t>Sprint</a:t>
            </a:r>
            <a:r>
              <a:rPr lang="he-IL" dirty="0"/>
              <a:t>) –</a:t>
            </a:r>
            <a:r>
              <a:rPr lang="en-US" dirty="0"/>
              <a:t> </a:t>
            </a:r>
            <a:r>
              <a:rPr lang="he-IL" dirty="0"/>
              <a:t>השלמת מנה קבועה של פריטי עתודה בסדרה של איטרציות קצרות המכונות 'מאוצים’</a:t>
            </a:r>
            <a:r>
              <a:rPr lang="en-US" dirty="0"/>
              <a:t>.</a:t>
            </a:r>
            <a:r>
              <a:rPr lang="he-IL" dirty="0"/>
              <a:t> משך כל ספרינט הוא בין שבוע לשלושה שבועות, כאשר בסוף כל ספרינט מסופקת תוכנה עובדת.</a:t>
            </a:r>
            <a:endParaRPr lang="en-US" dirty="0"/>
          </a:p>
          <a:p>
            <a:r>
              <a:rPr lang="he-IL" b="1" dirty="0"/>
              <a:t>תכנון המאוץ </a:t>
            </a:r>
            <a:r>
              <a:rPr lang="he-IL" dirty="0"/>
              <a:t>(</a:t>
            </a:r>
            <a:r>
              <a:rPr lang="en-US" dirty="0"/>
              <a:t>Sprint planning</a:t>
            </a:r>
            <a:r>
              <a:rPr lang="he-IL" dirty="0"/>
              <a:t>) -  האירוע שבו נפגשים חברי הצוות ומתכננים את הספרינט הבא. </a:t>
            </a:r>
            <a:r>
              <a:rPr lang="he-IL" u="sng" dirty="0"/>
              <a:t>בעל המוצר</a:t>
            </a:r>
            <a:r>
              <a:rPr lang="he-IL" dirty="0"/>
              <a:t> בוחר</a:t>
            </a:r>
            <a:r>
              <a:rPr lang="en-US" dirty="0"/>
              <a:t> </a:t>
            </a:r>
            <a:r>
              <a:rPr lang="he-IL" dirty="0"/>
              <a:t>פריטים </a:t>
            </a:r>
            <a:r>
              <a:rPr lang="he-IL" u="sng" dirty="0"/>
              <a:t>מעתודת המוצר </a:t>
            </a:r>
            <a:r>
              <a:rPr lang="he-IL" dirty="0"/>
              <a:t>שהם בעלי התעדוף הגבוהה ביותר וחברי הצוות מעריכים כמה זמן ייקח להם להשלים את הפריטים האלו, לבסוף נבחרים הפריטים שיושלמו במאוץ הקרוב.</a:t>
            </a:r>
          </a:p>
          <a:p>
            <a:r>
              <a:rPr lang="he-IL" b="1" dirty="0"/>
              <a:t>הסקראם היומי </a:t>
            </a:r>
            <a:r>
              <a:rPr lang="he-IL" dirty="0"/>
              <a:t>(</a:t>
            </a:r>
            <a:r>
              <a:rPr lang="en-US" dirty="0"/>
              <a:t>Daily Scrum</a:t>
            </a:r>
            <a:r>
              <a:rPr lang="he-IL" dirty="0"/>
              <a:t>) – זמן מוקצב של כ 15 דקות לפגישה שנערכת כל יום באותה שעה, בפגישה חברי הצוות משתפים מה הם הספיקו ביום הקודם ובאילו אתגרים נתקלו. את הפגישה מארגן </a:t>
            </a:r>
            <a:r>
              <a:rPr lang="he-IL" u="sng" dirty="0"/>
              <a:t>הסקראם מאסטר.</a:t>
            </a:r>
            <a:endParaRPr lang="he-IL" dirty="0"/>
          </a:p>
          <a:p>
            <a:r>
              <a:rPr lang="he-IL" b="1" dirty="0"/>
              <a:t>סקירת המאוץ </a:t>
            </a:r>
            <a:r>
              <a:rPr lang="he-IL" dirty="0"/>
              <a:t>(</a:t>
            </a:r>
            <a:r>
              <a:rPr lang="en-US" dirty="0"/>
              <a:t>Sprint review</a:t>
            </a:r>
            <a:r>
              <a:rPr lang="he-IL" dirty="0"/>
              <a:t>) – פגישה הנערכת בסוף כל ספרינט שמטרתה להציג ללקוחות ולבעלי העניין מה הצוות השיג במהלך הספרינט ולהשוות את ההישגים לעומת ההתחייבויות בתחילת הספרינט.</a:t>
            </a:r>
          </a:p>
          <a:p>
            <a:r>
              <a:rPr lang="en-US" b="1" dirty="0"/>
              <a:t>Sprint Retrospective</a:t>
            </a:r>
            <a:r>
              <a:rPr lang="he-IL" b="1" dirty="0"/>
              <a:t> </a:t>
            </a:r>
            <a:r>
              <a:rPr lang="he-IL" dirty="0"/>
              <a:t>– פגישה הנערכת בין שלב סקירת המאוץ לשלב תכנון המאוץ, גם את פגישה זו מתכנן הסקראם מאסטר. במהלך הפגישה חברי הצוות דנים בספרינט האחרון, בדברים הטובים שהיו בו ובדברים שדורשים שיפור. בסוף הפגישה, חברי הצוות מחליטים על צעדים אשר ישפרו את הספרינט הבא ויהפכו אותו ליעיל יותר.</a:t>
            </a:r>
          </a:p>
        </p:txBody>
      </p:sp>
    </p:spTree>
    <p:extLst>
      <p:ext uri="{BB962C8B-B14F-4D97-AF65-F5344CB8AC3E}">
        <p14:creationId xmlns:p14="http://schemas.microsoft.com/office/powerpoint/2010/main" val="3370692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4E8EF5C-0065-7F41-AFD9-3ACF5799A29E}"/>
              </a:ext>
            </a:extLst>
          </p:cNvPr>
          <p:cNvSpPr>
            <a:spLocks noGrp="1"/>
          </p:cNvSpPr>
          <p:nvPr>
            <p:ph type="title"/>
          </p:nvPr>
        </p:nvSpPr>
        <p:spPr>
          <a:xfrm>
            <a:off x="838200" y="226579"/>
            <a:ext cx="10515600" cy="1325563"/>
          </a:xfrm>
        </p:spPr>
        <p:txBody>
          <a:bodyPr/>
          <a:lstStyle/>
          <a:p>
            <a:pPr algn="r" defTabSz="914400" rtl="1" eaLnBrk="1" latinLnBrk="0" hangingPunct="1">
              <a:lnSpc>
                <a:spcPct val="90000"/>
              </a:lnSpc>
              <a:spcBef>
                <a:spcPct val="0"/>
              </a:spcBef>
              <a:buNone/>
            </a:pPr>
            <a:r>
              <a:rPr lang="he-IL" dirty="0"/>
              <a:t>דוגמא – </a:t>
            </a:r>
            <a:r>
              <a:rPr lang="en-US" dirty="0"/>
              <a:t>product + sprint backlog</a:t>
            </a:r>
          </a:p>
        </p:txBody>
      </p:sp>
      <p:pic>
        <p:nvPicPr>
          <p:cNvPr id="5" name="Content Placeholder 4">
            <a:extLst>
              <a:ext uri="{FF2B5EF4-FFF2-40B4-BE49-F238E27FC236}">
                <a16:creationId xmlns:a16="http://schemas.microsoft.com/office/drawing/2014/main" id="{B49C94EC-5A57-B641-80B7-AC89CD6D9AC3}"/>
              </a:ext>
            </a:extLst>
          </p:cNvPr>
          <p:cNvPicPr>
            <a:picLocks noGrp="1" noChangeAspect="1"/>
          </p:cNvPicPr>
          <p:nvPr>
            <p:ph idx="1"/>
          </p:nvPr>
        </p:nvPicPr>
        <p:blipFill rotWithShape="1">
          <a:blip r:embed="rId2"/>
          <a:srcRect l="17028" r="17855" b="3648"/>
          <a:stretch/>
        </p:blipFill>
        <p:spPr>
          <a:xfrm>
            <a:off x="2094562" y="1320800"/>
            <a:ext cx="8124601" cy="5335181"/>
          </a:xfrm>
        </p:spPr>
      </p:pic>
      <p:sp>
        <p:nvSpPr>
          <p:cNvPr id="2" name="מציין מיקום של מספר שקופית 1"/>
          <p:cNvSpPr>
            <a:spLocks noGrp="1"/>
          </p:cNvSpPr>
          <p:nvPr>
            <p:ph type="sldNum" sz="quarter" idx="12"/>
          </p:nvPr>
        </p:nvSpPr>
        <p:spPr/>
        <p:txBody>
          <a:bodyPr/>
          <a:lstStyle/>
          <a:p>
            <a:fld id="{F0AEDA7F-6A17-6D47-AFC5-B82BDE24098D}" type="slidenum">
              <a:rPr lang="en-US" smtClean="0"/>
              <a:t>22</a:t>
            </a:fld>
            <a:endParaRPr lang="en-US"/>
          </a:p>
        </p:txBody>
      </p:sp>
    </p:spTree>
    <p:extLst>
      <p:ext uri="{BB962C8B-B14F-4D97-AF65-F5344CB8AC3E}">
        <p14:creationId xmlns:p14="http://schemas.microsoft.com/office/powerpoint/2010/main" val="217865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EE07-2DA2-0940-BE7B-54516DB4B0E5}"/>
              </a:ext>
            </a:extLst>
          </p:cNvPr>
          <p:cNvSpPr>
            <a:spLocks noGrp="1"/>
          </p:cNvSpPr>
          <p:nvPr>
            <p:ph type="title"/>
          </p:nvPr>
        </p:nvSpPr>
        <p:spPr>
          <a:xfrm>
            <a:off x="873393" y="183654"/>
            <a:ext cx="10515600" cy="1325563"/>
          </a:xfrm>
        </p:spPr>
        <p:txBody>
          <a:bodyPr/>
          <a:lstStyle/>
          <a:p>
            <a:r>
              <a:rPr lang="en-US" dirty="0"/>
              <a:t>Burn down chart</a:t>
            </a:r>
          </a:p>
        </p:txBody>
      </p:sp>
      <p:pic>
        <p:nvPicPr>
          <p:cNvPr id="5" name="Content Placeholder 4">
            <a:extLst>
              <a:ext uri="{FF2B5EF4-FFF2-40B4-BE49-F238E27FC236}">
                <a16:creationId xmlns:a16="http://schemas.microsoft.com/office/drawing/2014/main" id="{6EA42DDA-2778-EF43-A883-97DF171BDA24}"/>
              </a:ext>
            </a:extLst>
          </p:cNvPr>
          <p:cNvPicPr>
            <a:picLocks noGrp="1" noChangeAspect="1"/>
          </p:cNvPicPr>
          <p:nvPr>
            <p:ph idx="1"/>
          </p:nvPr>
        </p:nvPicPr>
        <p:blipFill>
          <a:blip r:embed="rId2"/>
          <a:stretch>
            <a:fillRect/>
          </a:stretch>
        </p:blipFill>
        <p:spPr>
          <a:xfrm>
            <a:off x="70387" y="1509217"/>
            <a:ext cx="12121613" cy="4955377"/>
          </a:xfrm>
        </p:spPr>
      </p:pic>
      <p:sp>
        <p:nvSpPr>
          <p:cNvPr id="3" name="מציין מיקום של מספר שקופית 2"/>
          <p:cNvSpPr>
            <a:spLocks noGrp="1"/>
          </p:cNvSpPr>
          <p:nvPr>
            <p:ph type="sldNum" sz="quarter" idx="12"/>
          </p:nvPr>
        </p:nvSpPr>
        <p:spPr/>
        <p:txBody>
          <a:bodyPr/>
          <a:lstStyle/>
          <a:p>
            <a:fld id="{F0AEDA7F-6A17-6D47-AFC5-B82BDE24098D}" type="slidenum">
              <a:rPr lang="en-US" smtClean="0"/>
              <a:t>23</a:t>
            </a:fld>
            <a:endParaRPr lang="en-US"/>
          </a:p>
        </p:txBody>
      </p:sp>
    </p:spTree>
    <p:extLst>
      <p:ext uri="{BB962C8B-B14F-4D97-AF65-F5344CB8AC3E}">
        <p14:creationId xmlns:p14="http://schemas.microsoft.com/office/powerpoint/2010/main" val="2387781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B8C3-522B-964C-942B-25F0E775D802}"/>
              </a:ext>
            </a:extLst>
          </p:cNvPr>
          <p:cNvSpPr>
            <a:spLocks noGrp="1"/>
          </p:cNvSpPr>
          <p:nvPr>
            <p:ph type="title"/>
          </p:nvPr>
        </p:nvSpPr>
        <p:spPr/>
        <p:txBody>
          <a:bodyPr/>
          <a:lstStyle/>
          <a:p>
            <a:pPr algn="r"/>
            <a:r>
              <a:rPr lang="he-IL" dirty="0"/>
              <a:t>בקצרה על </a:t>
            </a:r>
            <a:r>
              <a:rPr lang="en-US" dirty="0"/>
              <a:t>Extreme Programming</a:t>
            </a:r>
            <a:r>
              <a:rPr lang="he-IL" dirty="0"/>
              <a:t> </a:t>
            </a:r>
            <a:endParaRPr lang="en-US" dirty="0"/>
          </a:p>
        </p:txBody>
      </p:sp>
      <p:sp>
        <p:nvSpPr>
          <p:cNvPr id="3" name="Content Placeholder 2">
            <a:extLst>
              <a:ext uri="{FF2B5EF4-FFF2-40B4-BE49-F238E27FC236}">
                <a16:creationId xmlns:a16="http://schemas.microsoft.com/office/drawing/2014/main" id="{BB372D53-0284-2948-93BB-4294E7ACE2AA}"/>
              </a:ext>
            </a:extLst>
          </p:cNvPr>
          <p:cNvSpPr>
            <a:spLocks noGrp="1"/>
          </p:cNvSpPr>
          <p:nvPr>
            <p:ph idx="1"/>
          </p:nvPr>
        </p:nvSpPr>
        <p:spPr/>
        <p:txBody>
          <a:bodyPr>
            <a:normAutofit/>
          </a:bodyPr>
          <a:lstStyle/>
          <a:p>
            <a:pPr algn="r" rtl="1"/>
            <a:endParaRPr lang="he-IL" dirty="0"/>
          </a:p>
          <a:p>
            <a:pPr algn="r" rtl="1"/>
            <a:r>
              <a:rPr lang="he-IL" dirty="0"/>
              <a:t>שיטת פיתוח תוכנה בגישת </a:t>
            </a:r>
            <a:r>
              <a:rPr lang="en-US" dirty="0"/>
              <a:t>agile</a:t>
            </a:r>
            <a:r>
              <a:rPr lang="he-IL" dirty="0"/>
              <a:t> (פיתוח זריז) שמטרתה לייצר תוכנה באיכות גבוהה יותר ובאיכות חיים גבוהה יותר עבור צוות הפיתוח.</a:t>
            </a:r>
          </a:p>
          <a:p>
            <a:pPr algn="r" rtl="1"/>
            <a:endParaRPr lang="he-IL" dirty="0"/>
          </a:p>
          <a:p>
            <a:pPr algn="r" rtl="1"/>
            <a:r>
              <a:rPr lang="he-IL" dirty="0"/>
              <a:t>שיטה זו, כמו שרומז שמה, מפרטת שורה של טכניקות בתחום התכנות ופחות בתחומים אחרים של הנדסת תוכנה.</a:t>
            </a:r>
            <a:br>
              <a:rPr lang="en-US" dirty="0"/>
            </a:br>
            <a:r>
              <a:rPr lang="he-IL" dirty="0"/>
              <a:t>מתודולוגיית פיתוח זו נועדה לשפר את איכות התוכנה ואת יכולתה להסתגל לצרכים המשתנים של הלקוח המערכות המפותחות לפיה גמישות מאוד לשינויים וניתן להרחיב אותן בקלות ובאופן בטוח. </a:t>
            </a:r>
          </a:p>
          <a:p>
            <a:pPr marL="457200" lvl="1" indent="0" algn="r" rtl="1">
              <a:buNone/>
            </a:pPr>
            <a:endParaRPr lang="he-IL" dirty="0"/>
          </a:p>
          <a:p>
            <a:pPr algn="r" rtl="1"/>
            <a:endParaRPr lang="he-IL" dirty="0"/>
          </a:p>
          <a:p>
            <a:pPr marL="0" indent="0" algn="r">
              <a:buNone/>
            </a:pPr>
            <a:r>
              <a:rPr lang="he-IL" dirty="0"/>
              <a:t> </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24</a:t>
            </a:fld>
            <a:endParaRPr lang="en-US"/>
          </a:p>
        </p:txBody>
      </p:sp>
    </p:spTree>
    <p:extLst>
      <p:ext uri="{BB962C8B-B14F-4D97-AF65-F5344CB8AC3E}">
        <p14:creationId xmlns:p14="http://schemas.microsoft.com/office/powerpoint/2010/main" val="3165968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C5ECD-FC7D-AE4C-9C3A-8F7316B12CC8}"/>
              </a:ext>
            </a:extLst>
          </p:cNvPr>
          <p:cNvSpPr>
            <a:spLocks noGrp="1"/>
          </p:cNvSpPr>
          <p:nvPr>
            <p:ph type="title"/>
          </p:nvPr>
        </p:nvSpPr>
        <p:spPr/>
        <p:txBody>
          <a:bodyPr>
            <a:normAutofit/>
          </a:bodyPr>
          <a:lstStyle/>
          <a:p>
            <a:pPr algn="r"/>
            <a:r>
              <a:rPr lang="he-IL" dirty="0"/>
              <a:t>השוואה בין </a:t>
            </a:r>
            <a:r>
              <a:rPr lang="en-US" dirty="0"/>
              <a:t>Scrum</a:t>
            </a:r>
            <a:r>
              <a:rPr lang="he-IL" dirty="0"/>
              <a:t> ו- </a:t>
            </a:r>
            <a:r>
              <a:rPr lang="en-US" dirty="0"/>
              <a:t> XP</a:t>
            </a:r>
          </a:p>
        </p:txBody>
      </p:sp>
      <p:sp>
        <p:nvSpPr>
          <p:cNvPr id="3" name="Content Placeholder 2">
            <a:extLst>
              <a:ext uri="{FF2B5EF4-FFF2-40B4-BE49-F238E27FC236}">
                <a16:creationId xmlns:a16="http://schemas.microsoft.com/office/drawing/2014/main" id="{C85AD23E-C581-D34B-A2BE-89F6704A2AAA}"/>
              </a:ext>
            </a:extLst>
          </p:cNvPr>
          <p:cNvSpPr>
            <a:spLocks noGrp="1"/>
          </p:cNvSpPr>
          <p:nvPr>
            <p:ph idx="1"/>
          </p:nvPr>
        </p:nvSpPr>
        <p:spPr/>
        <p:txBody>
          <a:bodyPr/>
          <a:lstStyle/>
          <a:p>
            <a:pPr lvl="1" algn="r" rtl="1"/>
            <a:endParaRPr lang="he-IL" dirty="0"/>
          </a:p>
          <a:p>
            <a:pPr lvl="1" algn="r" rtl="1"/>
            <a:r>
              <a:rPr lang="he-IL" sz="2400" dirty="0"/>
              <a:t>שתי שיטות פיתוח אלה מפותחות לפי גישת </a:t>
            </a:r>
            <a:r>
              <a:rPr lang="en-US" sz="2400" dirty="0"/>
              <a:t>agile</a:t>
            </a:r>
            <a:r>
              <a:rPr lang="he-IL" sz="2400" dirty="0"/>
              <a:t> והן חולקות רעיונות משותפים ומספקות הנחיות ברורות לפיתוח מוצרים.</a:t>
            </a:r>
          </a:p>
          <a:p>
            <a:pPr lvl="1" algn="r" rtl="1"/>
            <a:endParaRPr lang="he-IL" sz="2400" dirty="0"/>
          </a:p>
          <a:p>
            <a:pPr lvl="1" algn="r" rtl="1"/>
            <a:r>
              <a:rPr lang="he-IL" sz="2400" dirty="0"/>
              <a:t>שתי שיטות אלה מחלקות את תהליך הפיתוח </a:t>
            </a:r>
            <a:r>
              <a:rPr lang="he-IL" sz="2400" dirty="0" err="1"/>
              <a:t>לאיטרציות</a:t>
            </a:r>
            <a:r>
              <a:rPr lang="he-IL" sz="2400" dirty="0"/>
              <a:t> , מקיימים פגישה תכנונית לפני תחילת הפיתוח תוך התייחסות תמידית למשוב המשתמשים.</a:t>
            </a:r>
          </a:p>
          <a:p>
            <a:pPr lvl="1" algn="r" rtl="1"/>
            <a:endParaRPr lang="he-IL" sz="2400" dirty="0"/>
          </a:p>
          <a:p>
            <a:pPr lvl="1" algn="r" rtl="1"/>
            <a:r>
              <a:rPr lang="he-IL" sz="2400" dirty="0"/>
              <a:t>עם זאת יש כמה הבדלים אותם נבחן בשקופיות הבאות...</a:t>
            </a:r>
          </a:p>
          <a:p>
            <a:pPr lvl="1" algn="r" rtl="1"/>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25</a:t>
            </a:fld>
            <a:endParaRPr lang="en-US"/>
          </a:p>
        </p:txBody>
      </p:sp>
    </p:spTree>
    <p:extLst>
      <p:ext uri="{BB962C8B-B14F-4D97-AF65-F5344CB8AC3E}">
        <p14:creationId xmlns:p14="http://schemas.microsoft.com/office/powerpoint/2010/main" val="1016814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normAutofit/>
          </a:bodyPr>
          <a:lstStyle/>
          <a:p>
            <a:pPr marL="0" indent="0" algn="r" rtl="1">
              <a:buNone/>
            </a:pPr>
            <a:r>
              <a:rPr lang="he-IL" sz="2800" u="sng" dirty="0"/>
              <a:t>אורך </a:t>
            </a:r>
            <a:r>
              <a:rPr lang="he-IL" sz="2800" u="sng" dirty="0" err="1"/>
              <a:t>האיטרציה</a:t>
            </a:r>
            <a:endParaRPr lang="he-IL" sz="2800" u="sng" dirty="0"/>
          </a:p>
          <a:p>
            <a:pPr algn="r" rtl="1"/>
            <a:endParaRPr lang="he-IL" b="1" dirty="0"/>
          </a:p>
          <a:p>
            <a:pPr algn="r" rtl="1"/>
            <a:r>
              <a:rPr lang="en-US" dirty="0"/>
              <a:t>SCRUM</a:t>
            </a:r>
            <a:r>
              <a:rPr lang="he-IL" dirty="0"/>
              <a:t> – בדרך כלל בין שבועיים לחודש.</a:t>
            </a:r>
          </a:p>
          <a:p>
            <a:pPr algn="r" rtl="1"/>
            <a:endParaRPr lang="he-IL" dirty="0"/>
          </a:p>
          <a:p>
            <a:pPr algn="r" rtl="1"/>
            <a:r>
              <a:rPr lang="en-US" dirty="0"/>
              <a:t>XP</a:t>
            </a:r>
            <a:r>
              <a:rPr lang="he-IL" dirty="0"/>
              <a:t> – בדרך כלל אורך שבוע או שבועיים. מאמינה בשחרור פידבק מהיר יותר.</a:t>
            </a:r>
          </a:p>
          <a:p>
            <a:pPr algn="r" rtl="1"/>
            <a:endParaRPr lang="he-IL" dirty="0"/>
          </a:p>
          <a:p>
            <a:pPr algn="r" rtl="1"/>
            <a:endParaRPr lang="he-IL" sz="3600" b="1" dirty="0"/>
          </a:p>
        </p:txBody>
      </p:sp>
      <p:sp>
        <p:nvSpPr>
          <p:cNvPr id="5" name="Title 1">
            <a:extLst>
              <a:ext uri="{FF2B5EF4-FFF2-40B4-BE49-F238E27FC236}">
                <a16:creationId xmlns:a16="http://schemas.microsoft.com/office/drawing/2014/main" id="{BA0C5ECD-FC7D-AE4C-9C3A-8F7316B12CC8}"/>
              </a:ext>
            </a:extLst>
          </p:cNvPr>
          <p:cNvSpPr>
            <a:spLocks noGrp="1"/>
          </p:cNvSpPr>
          <p:nvPr>
            <p:ph type="title"/>
          </p:nvPr>
        </p:nvSpPr>
        <p:spPr/>
        <p:txBody>
          <a:bodyPr>
            <a:normAutofit/>
          </a:bodyPr>
          <a:lstStyle/>
          <a:p>
            <a:pPr algn="r"/>
            <a:r>
              <a:rPr lang="he-IL" dirty="0"/>
              <a:t>השוואה בין </a:t>
            </a:r>
            <a:r>
              <a:rPr lang="en-US" dirty="0"/>
              <a:t>Scrum</a:t>
            </a:r>
            <a:r>
              <a:rPr lang="he-IL" dirty="0"/>
              <a:t> ו- </a:t>
            </a:r>
            <a:r>
              <a:rPr lang="en-US" dirty="0"/>
              <a:t>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26</a:t>
            </a:fld>
            <a:endParaRPr lang="en-US"/>
          </a:p>
        </p:txBody>
      </p:sp>
    </p:spTree>
    <p:extLst>
      <p:ext uri="{BB962C8B-B14F-4D97-AF65-F5344CB8AC3E}">
        <p14:creationId xmlns:p14="http://schemas.microsoft.com/office/powerpoint/2010/main" val="496264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normAutofit/>
          </a:bodyPr>
          <a:lstStyle/>
          <a:p>
            <a:pPr algn="r" rtl="1"/>
            <a:endParaRPr lang="he-IL" sz="2800" u="sng" dirty="0"/>
          </a:p>
          <a:p>
            <a:pPr marL="0" indent="0" algn="r" rtl="1">
              <a:buNone/>
            </a:pPr>
            <a:r>
              <a:rPr lang="he-IL" sz="2800" u="sng" dirty="0"/>
              <a:t>שינוי דרישות </a:t>
            </a:r>
            <a:r>
              <a:rPr lang="he-IL" sz="2800" u="sng" dirty="0" err="1"/>
              <a:t>באיטרציה</a:t>
            </a:r>
            <a:endParaRPr lang="he-IL" sz="2800" u="sng" dirty="0"/>
          </a:p>
          <a:p>
            <a:pPr algn="r" rtl="1"/>
            <a:endParaRPr lang="he-IL" sz="3600" b="1" dirty="0"/>
          </a:p>
          <a:p>
            <a:pPr algn="r" rtl="1"/>
            <a:r>
              <a:rPr lang="en-US" sz="2400" dirty="0"/>
              <a:t>SCRUM</a:t>
            </a:r>
            <a:r>
              <a:rPr lang="he-IL" sz="2400" dirty="0"/>
              <a:t> – לא מאפשרת שינויים </a:t>
            </a:r>
            <a:r>
              <a:rPr lang="he-IL" sz="2400" dirty="0" err="1"/>
              <a:t>באיטרציה</a:t>
            </a:r>
            <a:r>
              <a:rPr lang="he-IL" sz="2400" dirty="0"/>
              <a:t>. לאחר סיום פגישת התכנון , קבוצת הפריטים שאליה התחייבה נשארת ללא שינוי בסוף </a:t>
            </a:r>
            <a:r>
              <a:rPr lang="he-IL" sz="2400" dirty="0" err="1"/>
              <a:t>האיטרציה</a:t>
            </a:r>
            <a:r>
              <a:rPr lang="he-IL" sz="2400" dirty="0"/>
              <a:t>.</a:t>
            </a:r>
          </a:p>
          <a:p>
            <a:pPr algn="r" rtl="1"/>
            <a:endParaRPr lang="he-IL" sz="2400" dirty="0"/>
          </a:p>
          <a:p>
            <a:pPr algn="r" rtl="1"/>
            <a:r>
              <a:rPr lang="en-US" sz="2400" dirty="0"/>
              <a:t>XP</a:t>
            </a:r>
            <a:r>
              <a:rPr lang="he-IL" sz="2400" dirty="0"/>
              <a:t> – הרבה יותר מאפשרת שינוי של </a:t>
            </a:r>
            <a:r>
              <a:rPr lang="he-IL" sz="2400" dirty="0" err="1"/>
              <a:t>האיטרציות</a:t>
            </a:r>
            <a:r>
              <a:rPr lang="he-IL" sz="2400" dirty="0"/>
              <a:t>. כל עוד צוות לא התחיל לעבוד על תכונה </a:t>
            </a:r>
            <a:r>
              <a:rPr lang="he-IL" sz="2400" dirty="0" err="1"/>
              <a:t>מסויימת</a:t>
            </a:r>
            <a:r>
              <a:rPr lang="he-IL" sz="2400" dirty="0"/>
              <a:t> , ניתן להחליף אותה בתכונה חדשה בגודל שווה.</a:t>
            </a:r>
          </a:p>
          <a:p>
            <a:pPr algn="r" rtl="1"/>
            <a:endParaRPr lang="he-IL" sz="2400" dirty="0"/>
          </a:p>
          <a:p>
            <a:pPr algn="r" rtl="1"/>
            <a:endParaRPr lang="he-IL" sz="3600" b="1" dirty="0"/>
          </a:p>
        </p:txBody>
      </p:sp>
      <p:sp>
        <p:nvSpPr>
          <p:cNvPr id="4" name="Title 1">
            <a:extLst>
              <a:ext uri="{FF2B5EF4-FFF2-40B4-BE49-F238E27FC236}">
                <a16:creationId xmlns:a16="http://schemas.microsoft.com/office/drawing/2014/main" id="{BA0C5ECD-FC7D-AE4C-9C3A-8F7316B12CC8}"/>
              </a:ext>
            </a:extLst>
          </p:cNvPr>
          <p:cNvSpPr txBox="1">
            <a:spLocks/>
          </p:cNvSpPr>
          <p:nvPr/>
        </p:nvSpPr>
        <p:spPr>
          <a:xfrm>
            <a:off x="609600" y="609600"/>
            <a:ext cx="10972800" cy="990600"/>
          </a:xfrm>
          <a:prstGeom prst="rect">
            <a:avLst/>
          </a:prstGeom>
        </p:spPr>
        <p:txBody>
          <a:bodyPr vert="horz" lIns="91440" tIns="45720" rIns="91440" bIns="45720" rtlCol="0" anchor="ctr">
            <a:normAutofit/>
          </a:bodyPr>
          <a:lstStyle>
            <a:lvl1pPr algn="l" defTabSz="914400" rtl="1" eaLnBrk="1" latinLnBrk="0" hangingPunct="1">
              <a:spcBef>
                <a:spcPct val="0"/>
              </a:spcBef>
              <a:buNone/>
              <a:defRPr sz="4000" kern="1200" spc="-100" baseline="0">
                <a:solidFill>
                  <a:schemeClr val="tx2"/>
                </a:solidFill>
                <a:latin typeface="+mj-lt"/>
                <a:ea typeface="+mj-ea"/>
                <a:cs typeface="+mj-cs"/>
              </a:defRPr>
            </a:lvl1pPr>
          </a:lstStyle>
          <a:p>
            <a:pPr algn="r"/>
            <a:r>
              <a:rPr lang="he-IL"/>
              <a:t>השוואה בין </a:t>
            </a:r>
            <a:r>
              <a:rPr lang="en-US"/>
              <a:t>Scrum</a:t>
            </a:r>
            <a:r>
              <a:rPr lang="he-IL"/>
              <a:t> ו- </a:t>
            </a:r>
            <a:r>
              <a:rPr lang="en-US"/>
              <a:t> XP</a:t>
            </a:r>
            <a:endParaRPr lang="en-US" dirty="0"/>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27</a:t>
            </a:fld>
            <a:endParaRPr lang="en-US"/>
          </a:p>
        </p:txBody>
      </p:sp>
    </p:spTree>
    <p:extLst>
      <p:ext uri="{BB962C8B-B14F-4D97-AF65-F5344CB8AC3E}">
        <p14:creationId xmlns:p14="http://schemas.microsoft.com/office/powerpoint/2010/main" val="4233521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normAutofit/>
          </a:bodyPr>
          <a:lstStyle/>
          <a:p>
            <a:pPr marL="0" indent="0" algn="r" rtl="1">
              <a:buNone/>
            </a:pPr>
            <a:r>
              <a:rPr lang="he-IL" sz="2800" u="sng" dirty="0"/>
              <a:t>עדיפות של פיצ'רים</a:t>
            </a:r>
          </a:p>
          <a:p>
            <a:pPr algn="r" rtl="1"/>
            <a:endParaRPr lang="he-IL" sz="3600" b="1" dirty="0"/>
          </a:p>
          <a:p>
            <a:pPr algn="r" rtl="1"/>
            <a:r>
              <a:rPr lang="en-US" sz="2400" dirty="0"/>
              <a:t>SCRUM</a:t>
            </a:r>
            <a:r>
              <a:rPr lang="he-IL" sz="2400" dirty="0"/>
              <a:t> – בעל המוצר </a:t>
            </a:r>
            <a:r>
              <a:rPr lang="he-IL" sz="2400" dirty="0" err="1"/>
              <a:t>מתעדף</a:t>
            </a:r>
            <a:r>
              <a:rPr lang="he-IL" sz="2400" dirty="0"/>
              <a:t> את התקדמות העבודה אך הצוות הוא זה שקובע את הרצף שבו יפתחו את הפריטים . ככל הנראה יבחרו לעבוד על השני בחשיבותו.</a:t>
            </a:r>
          </a:p>
          <a:p>
            <a:pPr algn="r" rtl="1"/>
            <a:endParaRPr lang="he-IL" sz="2400" dirty="0"/>
          </a:p>
          <a:p>
            <a:pPr algn="r" rtl="1"/>
            <a:r>
              <a:rPr lang="en-US" sz="2400" dirty="0"/>
              <a:t>XP</a:t>
            </a:r>
            <a:r>
              <a:rPr lang="he-IL" sz="2400" dirty="0"/>
              <a:t> – עובדים בסדר עדיפות קפדני . הלקוח </a:t>
            </a:r>
            <a:r>
              <a:rPr lang="he-IL" sz="2400" dirty="0" err="1"/>
              <a:t>מתעדף</a:t>
            </a:r>
            <a:r>
              <a:rPr lang="he-IL" sz="2400" dirty="0"/>
              <a:t> את התכונות שהם יפתחו , והצוות נדרש לעבוד עליהם בסדר זה.</a:t>
            </a:r>
          </a:p>
          <a:p>
            <a:pPr algn="r" rtl="1"/>
            <a:endParaRPr lang="he-IL" sz="2400" dirty="0"/>
          </a:p>
          <a:p>
            <a:pPr algn="r" rtl="1"/>
            <a:endParaRPr lang="he-IL" sz="3600" b="1" dirty="0"/>
          </a:p>
        </p:txBody>
      </p:sp>
      <p:sp>
        <p:nvSpPr>
          <p:cNvPr id="5" name="Title 1">
            <a:extLst>
              <a:ext uri="{FF2B5EF4-FFF2-40B4-BE49-F238E27FC236}">
                <a16:creationId xmlns:a16="http://schemas.microsoft.com/office/drawing/2014/main" id="{BA0C5ECD-FC7D-AE4C-9C3A-8F7316B12CC8}"/>
              </a:ext>
            </a:extLst>
          </p:cNvPr>
          <p:cNvSpPr>
            <a:spLocks noGrp="1"/>
          </p:cNvSpPr>
          <p:nvPr>
            <p:ph type="title"/>
          </p:nvPr>
        </p:nvSpPr>
        <p:spPr>
          <a:xfrm>
            <a:off x="609600" y="533400"/>
            <a:ext cx="10972800" cy="990600"/>
          </a:xfrm>
        </p:spPr>
        <p:txBody>
          <a:bodyPr>
            <a:normAutofit/>
          </a:bodyPr>
          <a:lstStyle/>
          <a:p>
            <a:pPr algn="r"/>
            <a:r>
              <a:rPr lang="he-IL" dirty="0"/>
              <a:t>השוואה בין </a:t>
            </a:r>
            <a:r>
              <a:rPr lang="en-US" dirty="0"/>
              <a:t>Scrum</a:t>
            </a:r>
            <a:r>
              <a:rPr lang="he-IL" dirty="0"/>
              <a:t> ו- </a:t>
            </a:r>
            <a:r>
              <a:rPr lang="en-US" dirty="0"/>
              <a:t>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28</a:t>
            </a:fld>
            <a:endParaRPr lang="en-US"/>
          </a:p>
        </p:txBody>
      </p:sp>
    </p:spTree>
    <p:extLst>
      <p:ext uri="{BB962C8B-B14F-4D97-AF65-F5344CB8AC3E}">
        <p14:creationId xmlns:p14="http://schemas.microsoft.com/office/powerpoint/2010/main" val="65044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normAutofit/>
          </a:bodyPr>
          <a:lstStyle/>
          <a:p>
            <a:pPr marL="0" indent="0" algn="r" rtl="1">
              <a:buNone/>
            </a:pPr>
            <a:r>
              <a:rPr lang="en-US" sz="2800" u="sng" dirty="0"/>
              <a:t>Main focus</a:t>
            </a:r>
            <a:endParaRPr lang="he-IL" sz="2800" u="sng" dirty="0"/>
          </a:p>
          <a:p>
            <a:pPr algn="r" rtl="1"/>
            <a:endParaRPr lang="he-IL" sz="3600" b="1" dirty="0"/>
          </a:p>
          <a:p>
            <a:pPr algn="r" rtl="1"/>
            <a:r>
              <a:rPr lang="en-US" sz="2400" dirty="0"/>
              <a:t>SCRUM</a:t>
            </a:r>
            <a:r>
              <a:rPr lang="he-IL" sz="2400" dirty="0"/>
              <a:t> –מתמקד בניהול עצמי – כל מה שאתה עושה כשאתה לא כותב קוד , קובע כיצד לתכנן ולנתח את התוצאות , וכן כיצד להגדיל את </a:t>
            </a:r>
            <a:r>
              <a:rPr lang="he-IL" sz="2400" dirty="0" err="1"/>
              <a:t>הפרודוקטיוביות</a:t>
            </a:r>
            <a:r>
              <a:rPr lang="he-IL" sz="2400" dirty="0"/>
              <a:t>.  </a:t>
            </a:r>
          </a:p>
          <a:p>
            <a:pPr marL="0" indent="0" algn="r" rtl="1">
              <a:buNone/>
            </a:pPr>
            <a:endParaRPr lang="he-IL" sz="2400" dirty="0"/>
          </a:p>
          <a:p>
            <a:pPr algn="r" rtl="1"/>
            <a:r>
              <a:rPr lang="en-US" sz="2400" dirty="0"/>
              <a:t>XP</a:t>
            </a:r>
            <a:r>
              <a:rPr lang="he-IL" sz="2400" dirty="0"/>
              <a:t> – עקרונותיה הם שיטות עבודה הנדסיות הטובות ביותר למשל תכנות בזוגות, עיצוב פשוט , שיבוץ מחדש </a:t>
            </a:r>
            <a:r>
              <a:rPr lang="he-IL" sz="2400" dirty="0" err="1"/>
              <a:t>וכו</a:t>
            </a:r>
            <a:r>
              <a:rPr lang="he-IL" sz="2400" dirty="0"/>
              <a:t>.</a:t>
            </a:r>
          </a:p>
          <a:p>
            <a:pPr algn="r" rtl="1"/>
            <a:endParaRPr lang="he-IL" sz="2400" dirty="0"/>
          </a:p>
          <a:p>
            <a:pPr algn="r" rtl="1"/>
            <a:endParaRPr lang="he-IL" sz="3600" b="1" dirty="0"/>
          </a:p>
        </p:txBody>
      </p:sp>
      <p:sp>
        <p:nvSpPr>
          <p:cNvPr id="5" name="Title 1">
            <a:extLst>
              <a:ext uri="{FF2B5EF4-FFF2-40B4-BE49-F238E27FC236}">
                <a16:creationId xmlns:a16="http://schemas.microsoft.com/office/drawing/2014/main" id="{BA0C5ECD-FC7D-AE4C-9C3A-8F7316B12CC8}"/>
              </a:ext>
            </a:extLst>
          </p:cNvPr>
          <p:cNvSpPr txBox="1">
            <a:spLocks/>
          </p:cNvSpPr>
          <p:nvPr/>
        </p:nvSpPr>
        <p:spPr>
          <a:xfrm>
            <a:off x="762000" y="685800"/>
            <a:ext cx="10972800" cy="990600"/>
          </a:xfrm>
          <a:prstGeom prst="rect">
            <a:avLst/>
          </a:prstGeom>
        </p:spPr>
        <p:txBody>
          <a:bodyPr vert="horz" lIns="91440" tIns="45720" rIns="91440" bIns="45720" rtlCol="0" anchor="ctr">
            <a:normAutofit/>
          </a:bodyPr>
          <a:lstStyle>
            <a:lvl1pPr algn="l" defTabSz="914400" rtl="1" eaLnBrk="1" latinLnBrk="0" hangingPunct="1">
              <a:spcBef>
                <a:spcPct val="0"/>
              </a:spcBef>
              <a:buNone/>
              <a:defRPr sz="4000" kern="1200" spc="-100" baseline="0">
                <a:solidFill>
                  <a:schemeClr val="tx2"/>
                </a:solidFill>
                <a:latin typeface="+mj-lt"/>
                <a:ea typeface="+mj-ea"/>
                <a:cs typeface="+mj-cs"/>
              </a:defRPr>
            </a:lvl1pPr>
          </a:lstStyle>
          <a:p>
            <a:pPr algn="r"/>
            <a:r>
              <a:rPr lang="he-IL"/>
              <a:t>השוואה בין </a:t>
            </a:r>
            <a:r>
              <a:rPr lang="en-US"/>
              <a:t>Scrum</a:t>
            </a:r>
            <a:r>
              <a:rPr lang="he-IL"/>
              <a:t> ו- </a:t>
            </a:r>
            <a:r>
              <a:rPr lang="en-US"/>
              <a:t> XP</a:t>
            </a:r>
            <a:endParaRPr lang="en-US" dirty="0"/>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29</a:t>
            </a:fld>
            <a:endParaRPr lang="en-US"/>
          </a:p>
        </p:txBody>
      </p:sp>
    </p:spTree>
    <p:extLst>
      <p:ext uri="{BB962C8B-B14F-4D97-AF65-F5344CB8AC3E}">
        <p14:creationId xmlns:p14="http://schemas.microsoft.com/office/powerpoint/2010/main" val="315759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BB4E21-6474-4AE6-A98B-386E312794D5}"/>
              </a:ext>
            </a:extLst>
          </p:cNvPr>
          <p:cNvSpPr>
            <a:spLocks noGrp="1"/>
          </p:cNvSpPr>
          <p:nvPr>
            <p:ph type="title"/>
          </p:nvPr>
        </p:nvSpPr>
        <p:spPr/>
        <p:txBody>
          <a:bodyPr/>
          <a:lstStyle/>
          <a:p>
            <a:pPr algn="r" rtl="1"/>
            <a:r>
              <a:rPr lang="he-IL" dirty="0"/>
              <a:t>היו היה פעם.....</a:t>
            </a:r>
          </a:p>
        </p:txBody>
      </p:sp>
      <p:sp>
        <p:nvSpPr>
          <p:cNvPr id="3" name="מציין מיקום תוכן 2">
            <a:extLst>
              <a:ext uri="{FF2B5EF4-FFF2-40B4-BE49-F238E27FC236}">
                <a16:creationId xmlns:a16="http://schemas.microsoft.com/office/drawing/2014/main" id="{7AA6FB1F-39F5-4EC5-9980-64D9B7F4597E}"/>
              </a:ext>
            </a:extLst>
          </p:cNvPr>
          <p:cNvSpPr>
            <a:spLocks noGrp="1"/>
          </p:cNvSpPr>
          <p:nvPr>
            <p:ph idx="1"/>
          </p:nvPr>
        </p:nvSpPr>
        <p:spPr/>
        <p:txBody>
          <a:bodyPr>
            <a:normAutofit/>
          </a:bodyPr>
          <a:lstStyle/>
          <a:p>
            <a:pPr algn="r" rtl="1"/>
            <a:r>
              <a:rPr lang="he-IL" b="1" dirty="0"/>
              <a:t>מודל מפל-המים</a:t>
            </a:r>
            <a:r>
              <a:rPr lang="he-IL" dirty="0"/>
              <a:t> היא מתודולוגיה ותיקה ורווחת לפיתוח מערכות תוכנה. בשיטה זו, פיתוח התוכנה מתבצע בתהליך שיטתי ולוגי המורכב משלבים </a:t>
            </a:r>
            <a:r>
              <a:rPr lang="he-IL" dirty="0" err="1"/>
              <a:t>מוגדרים־היטב</a:t>
            </a:r>
            <a:r>
              <a:rPr lang="he-IL" dirty="0"/>
              <a:t> שאין לפסוח עליהם. השלבים מבוצעים בטור, זה אחרי זה, ובכל שלב יש מיקוד במשימה עיקרית אחת בלבד. זרימה זו דומה לזרימתו של מפל מים דרך מספר בריכות, מגבוהה לנמוכה, ומכאן שמה של המתודולוגיה.</a:t>
            </a:r>
          </a:p>
          <a:p>
            <a:pPr algn="r" rtl="1"/>
            <a:r>
              <a:rPr lang="he-IL" dirty="0"/>
              <a:t>מתודולוגיית מפל המים שמה דגש רב על איסוף וניתוח של </a:t>
            </a:r>
            <a:r>
              <a:rPr lang="he-IL" b="1" dirty="0"/>
              <a:t>כל הדרישות כולן</a:t>
            </a:r>
            <a:r>
              <a:rPr lang="he-IL" dirty="0"/>
              <a:t> קודם לתחילת הפיתוח, וממליצה שתהליך הפיתוח לא יחזור לאחור לאחר ששלב מסוים בו הסתיים. השלבים העיקריים בשיטה זו הם איסוף וניתוח דרישות, עיצוב תוכנה, תכנות, בדיקות, שילוב, התקנה ותחזוקה.</a:t>
            </a:r>
          </a:p>
          <a:p>
            <a:pPr marL="0" indent="0" algn="r" rtl="1">
              <a:buNone/>
            </a:pPr>
            <a:endParaRPr lang="he-IL"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3</a:t>
            </a:fld>
            <a:endParaRPr lang="en-US"/>
          </a:p>
        </p:txBody>
      </p:sp>
    </p:spTree>
    <p:extLst>
      <p:ext uri="{BB962C8B-B14F-4D97-AF65-F5344CB8AC3E}">
        <p14:creationId xmlns:p14="http://schemas.microsoft.com/office/powerpoint/2010/main" val="2289347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p:txBody>
          <a:bodyPr>
            <a:normAutofit/>
          </a:bodyPr>
          <a:lstStyle/>
          <a:p>
            <a:pPr algn="r" rtl="1"/>
            <a:r>
              <a:rPr lang="he-IL" sz="2800" u="sng" dirty="0"/>
              <a:t>בעל המוצר</a:t>
            </a:r>
          </a:p>
          <a:p>
            <a:pPr algn="r" rtl="1"/>
            <a:endParaRPr lang="he-IL" sz="3600" b="1" dirty="0"/>
          </a:p>
          <a:p>
            <a:pPr algn="r" rtl="1"/>
            <a:r>
              <a:rPr lang="en-US" dirty="0"/>
              <a:t>SCRUM</a:t>
            </a:r>
            <a:r>
              <a:rPr lang="he-IL" dirty="0"/>
              <a:t> – התקשורת עם בעל המוצר(הלקוח) במהלך הפיתוח עצמו מתבצעת על ידי </a:t>
            </a:r>
            <a:r>
              <a:rPr lang="en-US" dirty="0"/>
              <a:t>Master </a:t>
            </a:r>
            <a:r>
              <a:rPr lang="en-US" dirty="0" err="1"/>
              <a:t>srcum</a:t>
            </a:r>
            <a:r>
              <a:rPr lang="he-IL" dirty="0"/>
              <a:t> והוא </a:t>
            </a:r>
            <a:r>
              <a:rPr lang="he-IL" dirty="0" err="1"/>
              <a:t>מתעדף</a:t>
            </a:r>
            <a:r>
              <a:rPr lang="he-IL" dirty="0"/>
              <a:t> את תרחישי השימוש עבור כל </a:t>
            </a:r>
            <a:r>
              <a:rPr lang="he-IL" dirty="0" err="1"/>
              <a:t>ספירנט</a:t>
            </a:r>
            <a:r>
              <a:rPr lang="he-IL" dirty="0"/>
              <a:t> , מוודא שהם ברורים לחלוטין עבור המפתחים.</a:t>
            </a:r>
          </a:p>
          <a:p>
            <a:pPr marL="0" indent="0" algn="r" rtl="1">
              <a:buNone/>
            </a:pPr>
            <a:endParaRPr lang="he-IL" dirty="0"/>
          </a:p>
          <a:p>
            <a:pPr algn="r" rtl="1"/>
            <a:r>
              <a:rPr lang="en-US" dirty="0"/>
              <a:t>XP</a:t>
            </a:r>
            <a:r>
              <a:rPr lang="he-IL" dirty="0"/>
              <a:t> – הלקוח הוא זה שמתקשר עם צוות המפתחים , הוא זה </a:t>
            </a:r>
            <a:r>
              <a:rPr lang="he-IL" dirty="0" err="1"/>
              <a:t>שמתעדף</a:t>
            </a:r>
            <a:r>
              <a:rPr lang="he-IL" dirty="0"/>
              <a:t> את תרחישי השימוש , מבקש לבצע שינויים ונותן משובים על תוצאות </a:t>
            </a:r>
            <a:r>
              <a:rPr lang="he-IL" dirty="0" err="1"/>
              <a:t>הספירנטים</a:t>
            </a:r>
            <a:r>
              <a:rPr lang="he-IL" dirty="0"/>
              <a:t>. הלקוח צריך להיות זמין תמיד לתקשורת.</a:t>
            </a:r>
          </a:p>
          <a:p>
            <a:pPr algn="r" rtl="1"/>
            <a:endParaRPr lang="he-IL" sz="2400" dirty="0"/>
          </a:p>
          <a:p>
            <a:pPr algn="r" rtl="1"/>
            <a:endParaRPr lang="he-IL" sz="3600" b="1" dirty="0"/>
          </a:p>
        </p:txBody>
      </p:sp>
      <p:sp>
        <p:nvSpPr>
          <p:cNvPr id="5" name="Title 1">
            <a:extLst>
              <a:ext uri="{FF2B5EF4-FFF2-40B4-BE49-F238E27FC236}">
                <a16:creationId xmlns:a16="http://schemas.microsoft.com/office/drawing/2014/main" id="{BA0C5ECD-FC7D-AE4C-9C3A-8F7316B12CC8}"/>
              </a:ext>
            </a:extLst>
          </p:cNvPr>
          <p:cNvSpPr>
            <a:spLocks noGrp="1"/>
          </p:cNvSpPr>
          <p:nvPr>
            <p:ph type="title"/>
          </p:nvPr>
        </p:nvSpPr>
        <p:spPr>
          <a:xfrm>
            <a:off x="609600" y="533400"/>
            <a:ext cx="10972800" cy="990600"/>
          </a:xfrm>
        </p:spPr>
        <p:txBody>
          <a:bodyPr>
            <a:normAutofit/>
          </a:bodyPr>
          <a:lstStyle/>
          <a:p>
            <a:pPr algn="r"/>
            <a:r>
              <a:rPr lang="he-IL" dirty="0"/>
              <a:t>השוואה בין </a:t>
            </a:r>
            <a:r>
              <a:rPr lang="en-US" dirty="0"/>
              <a:t>Scrum</a:t>
            </a:r>
            <a:r>
              <a:rPr lang="he-IL" dirty="0"/>
              <a:t> ו- </a:t>
            </a:r>
            <a:r>
              <a:rPr lang="en-US" dirty="0"/>
              <a:t>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30</a:t>
            </a:fld>
            <a:endParaRPr lang="en-US"/>
          </a:p>
        </p:txBody>
      </p:sp>
    </p:spTree>
    <p:extLst>
      <p:ext uri="{BB962C8B-B14F-4D97-AF65-F5344CB8AC3E}">
        <p14:creationId xmlns:p14="http://schemas.microsoft.com/office/powerpoint/2010/main" val="3216181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תוצאת תמונה עבור ‪xp vs sc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1150" y="559725"/>
            <a:ext cx="6483350" cy="5862029"/>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מספר שקופית 3"/>
          <p:cNvSpPr>
            <a:spLocks noGrp="1"/>
          </p:cNvSpPr>
          <p:nvPr>
            <p:ph type="sldNum" sz="quarter" idx="12"/>
          </p:nvPr>
        </p:nvSpPr>
        <p:spPr/>
        <p:txBody>
          <a:bodyPr/>
          <a:lstStyle/>
          <a:p>
            <a:fld id="{F0AEDA7F-6A17-6D47-AFC5-B82BDE24098D}" type="slidenum">
              <a:rPr lang="en-US" smtClean="0"/>
              <a:t>31</a:t>
            </a:fld>
            <a:endParaRPr lang="en-US"/>
          </a:p>
        </p:txBody>
      </p:sp>
    </p:spTree>
    <p:extLst>
      <p:ext uri="{BB962C8B-B14F-4D97-AF65-F5344CB8AC3E}">
        <p14:creationId xmlns:p14="http://schemas.microsoft.com/office/powerpoint/2010/main" val="2893978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B8C3-522B-964C-942B-25F0E775D802}"/>
              </a:ext>
            </a:extLst>
          </p:cNvPr>
          <p:cNvSpPr>
            <a:spLocks noGrp="1"/>
          </p:cNvSpPr>
          <p:nvPr>
            <p:ph type="title"/>
          </p:nvPr>
        </p:nvSpPr>
        <p:spPr/>
        <p:txBody>
          <a:bodyPr/>
          <a:lstStyle/>
          <a:p>
            <a:pPr algn="r"/>
            <a:r>
              <a:rPr lang="en-US" dirty="0"/>
              <a:t>    </a:t>
            </a:r>
            <a:r>
              <a:rPr lang="he-IL" dirty="0"/>
              <a:t>הקשר בין </a:t>
            </a:r>
            <a:r>
              <a:rPr lang="en-US" dirty="0"/>
              <a:t>Agile, Scrum , XP</a:t>
            </a:r>
          </a:p>
        </p:txBody>
      </p:sp>
      <p:sp>
        <p:nvSpPr>
          <p:cNvPr id="3" name="Content Placeholder 2">
            <a:extLst>
              <a:ext uri="{FF2B5EF4-FFF2-40B4-BE49-F238E27FC236}">
                <a16:creationId xmlns:a16="http://schemas.microsoft.com/office/drawing/2014/main" id="{BB372D53-0284-2948-93BB-4294E7ACE2AA}"/>
              </a:ext>
            </a:extLst>
          </p:cNvPr>
          <p:cNvSpPr>
            <a:spLocks noGrp="1"/>
          </p:cNvSpPr>
          <p:nvPr>
            <p:ph idx="1"/>
          </p:nvPr>
        </p:nvSpPr>
        <p:spPr>
          <a:xfrm>
            <a:off x="906780" y="1683068"/>
            <a:ext cx="10515600" cy="5806440"/>
          </a:xfrm>
        </p:spPr>
        <p:txBody>
          <a:bodyPr>
            <a:normAutofit lnSpcReduction="10000"/>
          </a:bodyPr>
          <a:lstStyle/>
          <a:p>
            <a:pPr marL="457200" lvl="1" indent="0" algn="r" rtl="1">
              <a:buNone/>
            </a:pPr>
            <a:r>
              <a:rPr lang="en-US" sz="2800" u="sng" dirty="0"/>
              <a:t>Agile</a:t>
            </a:r>
            <a:r>
              <a:rPr lang="he-IL" sz="2800" u="sng" dirty="0"/>
              <a:t> בקצרה</a:t>
            </a:r>
            <a:br>
              <a:rPr lang="en-US" sz="2800" u="sng" dirty="0"/>
            </a:br>
            <a:endParaRPr lang="he-IL" sz="3200" dirty="0"/>
          </a:p>
          <a:p>
            <a:pPr lvl="1" algn="r" rtl="1"/>
            <a:r>
              <a:rPr lang="he-IL" sz="2400" dirty="0"/>
              <a:t>בשנות ה-90 עם התפתחות תחום האונליין , האינטרנט הביא </a:t>
            </a:r>
            <a:r>
              <a:rPr lang="he-IL" sz="2400" dirty="0" err="1"/>
              <a:t>איתו</a:t>
            </a:r>
            <a:r>
              <a:rPr lang="he-IL" sz="2400" dirty="0"/>
              <a:t> יכולת להתעדכן על בסיס יומני , והליכים כגון עדכוני תוכנה , חוות דעת של משתמשים ודרישות לתיקון בעיות התקבלו באופן מידי , אלו יצרו שינויים תכופים במוצר ובסדר העדיפויות בתהליך הפיתוח.</a:t>
            </a:r>
          </a:p>
          <a:p>
            <a:pPr lvl="1" algn="r" rtl="1"/>
            <a:endParaRPr lang="he-IL" sz="2400" dirty="0"/>
          </a:p>
          <a:p>
            <a:pPr lvl="1" algn="r" rtl="1"/>
            <a:r>
              <a:rPr lang="he-IL" sz="2400" dirty="0"/>
              <a:t>הצורך בגמישות הוליד את </a:t>
            </a:r>
            <a:r>
              <a:rPr lang="he-IL" sz="2400" dirty="0" err="1"/>
              <a:t>מתודולגיית</a:t>
            </a:r>
            <a:r>
              <a:rPr lang="he-IL" sz="2400" dirty="0"/>
              <a:t> </a:t>
            </a:r>
            <a:r>
              <a:rPr lang="he-IL" sz="2400" dirty="0" err="1"/>
              <a:t>האג'ייל</a:t>
            </a:r>
            <a:r>
              <a:rPr lang="he-IL" sz="2400" dirty="0"/>
              <a:t>.</a:t>
            </a:r>
          </a:p>
          <a:p>
            <a:pPr lvl="1" algn="r" rtl="1"/>
            <a:endParaRPr lang="he-IL" sz="2400" dirty="0"/>
          </a:p>
          <a:p>
            <a:pPr lvl="1" algn="r" rtl="1"/>
            <a:r>
              <a:rPr lang="he-IL" sz="2400" dirty="0"/>
              <a:t>מתודולוגיה זו שמה דגש על ניהול </a:t>
            </a:r>
            <a:r>
              <a:rPr lang="he-IL" sz="2400" dirty="0" err="1"/>
              <a:t>פרוייקט</a:t>
            </a:r>
            <a:r>
              <a:rPr lang="he-IL" sz="2400" dirty="0"/>
              <a:t> פיתוח תוכנה באופן שיאפשר יכולת תגובה מתמדת לשינוי , יעילות , זריזות ואיכות התוכנה הן מבחינת המענה שניתן לצרכי הלקוח והן מבחינת העדר תקלות ושגיאות בתוכנה</a:t>
            </a:r>
          </a:p>
          <a:p>
            <a:pPr algn="r" rtl="1"/>
            <a:endParaRPr lang="he-IL" dirty="0"/>
          </a:p>
          <a:p>
            <a:pPr marL="0" indent="0" algn="r">
              <a:buNone/>
            </a:pPr>
            <a:r>
              <a:rPr lang="he-IL" dirty="0"/>
              <a:t> </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32</a:t>
            </a:fld>
            <a:endParaRPr lang="en-US"/>
          </a:p>
        </p:txBody>
      </p:sp>
    </p:spTree>
    <p:extLst>
      <p:ext uri="{BB962C8B-B14F-4D97-AF65-F5344CB8AC3E}">
        <p14:creationId xmlns:p14="http://schemas.microsoft.com/office/powerpoint/2010/main" val="1098080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72D53-0284-2948-93BB-4294E7ACE2AA}"/>
              </a:ext>
            </a:extLst>
          </p:cNvPr>
          <p:cNvSpPr>
            <a:spLocks noGrp="1"/>
          </p:cNvSpPr>
          <p:nvPr>
            <p:ph idx="1"/>
          </p:nvPr>
        </p:nvSpPr>
        <p:spPr>
          <a:xfrm>
            <a:off x="906780" y="1348740"/>
            <a:ext cx="10515600" cy="5806440"/>
          </a:xfrm>
        </p:spPr>
        <p:txBody>
          <a:bodyPr>
            <a:normAutofit fontScale="25000" lnSpcReduction="20000"/>
          </a:bodyPr>
          <a:lstStyle/>
          <a:p>
            <a:pPr marL="0" indent="0" algn="r" rtl="1">
              <a:buNone/>
            </a:pPr>
            <a:r>
              <a:rPr lang="he-IL" sz="6000" dirty="0"/>
              <a:t>ערכי היסוד של </a:t>
            </a:r>
            <a:r>
              <a:rPr lang="en-US" sz="6000" dirty="0"/>
              <a:t>Agile</a:t>
            </a:r>
            <a:r>
              <a:rPr lang="he-IL" sz="6000" dirty="0"/>
              <a:t> הם:</a:t>
            </a:r>
          </a:p>
          <a:p>
            <a:pPr lvl="1" algn="r" rtl="1"/>
            <a:r>
              <a:rPr lang="he-IL" sz="7400" dirty="0"/>
              <a:t>אנשים ויחסי גומלין על פני תהליכים וכלים –</a:t>
            </a:r>
            <a:br>
              <a:rPr lang="en-US" sz="7400" dirty="0"/>
            </a:br>
            <a:r>
              <a:rPr lang="he-IL" sz="7400" dirty="0"/>
              <a:t>שיטת ה-</a:t>
            </a:r>
            <a:r>
              <a:rPr lang="en-US" sz="7400" dirty="0"/>
              <a:t>agile</a:t>
            </a:r>
            <a:r>
              <a:rPr lang="he-IL" sz="7400" dirty="0"/>
              <a:t> דוגלת בכך שללא תקשורת בין אישית פשוטה, ישירה ותקינה לא ניתן יהיה לקדם שום תהליך או פעולה משותפת , לא משנה כמה כלי עבודה יהיו לנו.</a:t>
            </a:r>
          </a:p>
          <a:p>
            <a:pPr lvl="1" algn="r" rtl="1"/>
            <a:endParaRPr lang="he-IL" sz="7400" dirty="0"/>
          </a:p>
          <a:p>
            <a:pPr lvl="1" algn="r" rtl="1"/>
            <a:r>
              <a:rPr lang="he-IL" sz="7400" dirty="0"/>
              <a:t>מוצרים עובדים על פני תיעוד מפורט-</a:t>
            </a:r>
            <a:br>
              <a:rPr lang="en-US" sz="7400" dirty="0"/>
            </a:br>
            <a:r>
              <a:rPr lang="he-IL" sz="7400" dirty="0"/>
              <a:t>השיטות המסורתיות גרסו כי כדי להתמודד עם </a:t>
            </a:r>
            <a:r>
              <a:rPr lang="he-IL" sz="7400" dirty="0" err="1"/>
              <a:t>פרוייקטים</a:t>
            </a:r>
            <a:r>
              <a:rPr lang="he-IL" sz="7400" dirty="0"/>
              <a:t> מורכבים יש לתעד בפירוט כל שלב </a:t>
            </a:r>
            <a:r>
              <a:rPr lang="he-IL" sz="7400" dirty="0" err="1"/>
              <a:t>בפרוייקט</a:t>
            </a:r>
            <a:r>
              <a:rPr lang="he-IL" sz="7400" dirty="0"/>
              <a:t> , אולם הבעיה החלה כאשר התיעוד הפך למטרה בפני עצמה ואילו החלק החשוב- מוצר פועל נדחק לפינה. לכן שיטה זו קובעת כי לאורך כל התהליך יש צורך במוצר עובד , שבכל שלב יהיה ניתן להדגים את יכולת המוצר ולא רק לתאר על נייר מה נעשה עד כה.</a:t>
            </a:r>
          </a:p>
          <a:p>
            <a:pPr lvl="1" algn="r" rtl="1"/>
            <a:endParaRPr lang="he-IL" sz="7400" dirty="0"/>
          </a:p>
          <a:p>
            <a:pPr lvl="1" algn="r" rtl="1"/>
            <a:r>
              <a:rPr lang="he-IL" sz="7400" dirty="0"/>
              <a:t>שיתוף פעולה עם הלקוחות על פני משא ומתן חוזי-</a:t>
            </a:r>
            <a:br>
              <a:rPr lang="en-US" sz="7400" dirty="0"/>
            </a:br>
            <a:r>
              <a:rPr lang="he-IL" sz="7400" dirty="0"/>
              <a:t>במקום לערוך חוזה נוקשה ו'נעול' שבעתיד יתגלה כלא רלוונטי , עדיף לפעול בשיתוף פעולה עם הלקוחות , ולבחון יחד איתם לכל אורך </a:t>
            </a:r>
            <a:r>
              <a:rPr lang="he-IL" sz="7400" dirty="0" err="1"/>
              <a:t>הפרוייקט</a:t>
            </a:r>
            <a:r>
              <a:rPr lang="he-IL" sz="7400" dirty="0"/>
              <a:t> מה צורכיהם וכך עם הזמן להגיע למוצר שהלקוחות באמת רוצים וצריכים.</a:t>
            </a:r>
          </a:p>
          <a:p>
            <a:pPr lvl="1" algn="r" rtl="1"/>
            <a:endParaRPr lang="he-IL" sz="7400" dirty="0"/>
          </a:p>
          <a:p>
            <a:pPr lvl="1" algn="r" rtl="1"/>
            <a:r>
              <a:rPr lang="he-IL" sz="7400" dirty="0"/>
              <a:t>תגובה לשינויים על פני מעקב אחר התוכנית-</a:t>
            </a:r>
            <a:br>
              <a:rPr lang="en-US" sz="7400" dirty="0"/>
            </a:br>
            <a:r>
              <a:rPr lang="he-IL" sz="7400" dirty="0"/>
              <a:t>במקום תכנונים מפורטים לכל </a:t>
            </a:r>
            <a:r>
              <a:rPr lang="he-IL" sz="7400" dirty="0" err="1"/>
              <a:t>הפרוייקט</a:t>
            </a:r>
            <a:r>
              <a:rPr lang="he-IL" sz="7400" dirty="0"/>
              <a:t> שצריך להיצמד אליהם בכל מחיר (ובמבחן המציאות נוצר פער בין הרצוי למצוי) , שיטת </a:t>
            </a:r>
            <a:r>
              <a:rPr lang="en-US" sz="7400" dirty="0"/>
              <a:t>agile</a:t>
            </a:r>
            <a:r>
              <a:rPr lang="he-IL" sz="7400" dirty="0"/>
              <a:t> מבינה כי שינויים הם חלק בלתי נפרד מכל </a:t>
            </a:r>
            <a:r>
              <a:rPr lang="he-IL" sz="7400" dirty="0" err="1"/>
              <a:t>פרוייקט</a:t>
            </a:r>
            <a:r>
              <a:rPr lang="he-IL" sz="7400" dirty="0"/>
              <a:t> וכי הנכונות לקבל את קיומם ואף ליזום אותם מעלה את סיכוי הארגון להצליח וליצור מוצר רלוונטי וטוב יותר.</a:t>
            </a:r>
          </a:p>
          <a:p>
            <a:pPr lvl="1" algn="r" rtl="1"/>
            <a:endParaRPr lang="he-IL" dirty="0"/>
          </a:p>
          <a:p>
            <a:pPr algn="r" rtl="1"/>
            <a:endParaRPr lang="he-IL" dirty="0"/>
          </a:p>
          <a:p>
            <a:pPr marL="0" indent="0" algn="r">
              <a:buNone/>
            </a:pPr>
            <a:r>
              <a:rPr lang="he-IL" dirty="0"/>
              <a:t> </a:t>
            </a:r>
            <a:endParaRPr lang="en-US" dirty="0"/>
          </a:p>
        </p:txBody>
      </p:sp>
      <p:sp>
        <p:nvSpPr>
          <p:cNvPr id="5" name="Title 1">
            <a:extLst>
              <a:ext uri="{FF2B5EF4-FFF2-40B4-BE49-F238E27FC236}">
                <a16:creationId xmlns:a16="http://schemas.microsoft.com/office/drawing/2014/main" id="{9D55B8C3-522B-964C-942B-25F0E775D802}"/>
              </a:ext>
            </a:extLst>
          </p:cNvPr>
          <p:cNvSpPr>
            <a:spLocks noGrp="1"/>
          </p:cNvSpPr>
          <p:nvPr>
            <p:ph type="title"/>
          </p:nvPr>
        </p:nvSpPr>
        <p:spPr>
          <a:xfrm>
            <a:off x="609600" y="441960"/>
            <a:ext cx="10972800" cy="990600"/>
          </a:xfrm>
        </p:spPr>
        <p:txBody>
          <a:bodyPr/>
          <a:lstStyle/>
          <a:p>
            <a:pPr algn="r"/>
            <a:r>
              <a:rPr lang="en-US" dirty="0"/>
              <a:t>    </a:t>
            </a:r>
            <a:r>
              <a:rPr lang="he-IL" dirty="0"/>
              <a:t>הקשר בין </a:t>
            </a:r>
            <a:r>
              <a:rPr lang="en-US" dirty="0"/>
              <a:t>Agile, Scrum ,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33</a:t>
            </a:fld>
            <a:endParaRPr lang="en-US"/>
          </a:p>
        </p:txBody>
      </p:sp>
    </p:spTree>
    <p:extLst>
      <p:ext uri="{BB962C8B-B14F-4D97-AF65-F5344CB8AC3E}">
        <p14:creationId xmlns:p14="http://schemas.microsoft.com/office/powerpoint/2010/main" val="2577589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72D53-0284-2948-93BB-4294E7ACE2AA}"/>
              </a:ext>
            </a:extLst>
          </p:cNvPr>
          <p:cNvSpPr>
            <a:spLocks noGrp="1"/>
          </p:cNvSpPr>
          <p:nvPr>
            <p:ph idx="1"/>
          </p:nvPr>
        </p:nvSpPr>
        <p:spPr>
          <a:xfrm>
            <a:off x="906780" y="1683068"/>
            <a:ext cx="10515600" cy="5806440"/>
          </a:xfrm>
        </p:spPr>
        <p:txBody>
          <a:bodyPr>
            <a:normAutofit/>
          </a:bodyPr>
          <a:lstStyle/>
          <a:p>
            <a:pPr marL="0" indent="0" algn="r" rtl="1">
              <a:buNone/>
            </a:pPr>
            <a:r>
              <a:rPr lang="he-IL" sz="3600" dirty="0"/>
              <a:t>בשקופיות הבאות נציג ערכי היסוד של </a:t>
            </a:r>
            <a:r>
              <a:rPr lang="en-US" sz="3600" dirty="0"/>
              <a:t>Scrum</a:t>
            </a:r>
            <a:r>
              <a:rPr lang="he-IL" sz="3600" dirty="0"/>
              <a:t> ו</a:t>
            </a:r>
            <a:r>
              <a:rPr lang="en-US" sz="3600" dirty="0"/>
              <a:t>XP</a:t>
            </a:r>
            <a:r>
              <a:rPr lang="he-IL" sz="3600" dirty="0"/>
              <a:t> ונראה כיצד הם מממשים את הערכים של </a:t>
            </a:r>
            <a:r>
              <a:rPr lang="en-US" sz="3600" dirty="0"/>
              <a:t>Agile</a:t>
            </a:r>
            <a:r>
              <a:rPr lang="he-IL" sz="3600" dirty="0"/>
              <a:t> ...</a:t>
            </a:r>
            <a:endParaRPr lang="he-IL" dirty="0"/>
          </a:p>
          <a:p>
            <a:pPr algn="r" rtl="1"/>
            <a:endParaRPr lang="en-US" dirty="0"/>
          </a:p>
          <a:p>
            <a:pPr algn="r" rtl="1"/>
            <a:endParaRPr lang="he-IL" dirty="0"/>
          </a:p>
          <a:p>
            <a:pPr marL="0" indent="0" algn="r">
              <a:buNone/>
            </a:pPr>
            <a:r>
              <a:rPr lang="he-IL" dirty="0"/>
              <a:t> </a:t>
            </a:r>
            <a:endParaRPr lang="en-US" dirty="0"/>
          </a:p>
        </p:txBody>
      </p:sp>
      <p:sp>
        <p:nvSpPr>
          <p:cNvPr id="5" name="Title 1">
            <a:extLst>
              <a:ext uri="{FF2B5EF4-FFF2-40B4-BE49-F238E27FC236}">
                <a16:creationId xmlns:a16="http://schemas.microsoft.com/office/drawing/2014/main" id="{9D55B8C3-522B-964C-942B-25F0E775D802}"/>
              </a:ext>
            </a:extLst>
          </p:cNvPr>
          <p:cNvSpPr>
            <a:spLocks noGrp="1"/>
          </p:cNvSpPr>
          <p:nvPr>
            <p:ph type="title"/>
          </p:nvPr>
        </p:nvSpPr>
        <p:spPr>
          <a:xfrm>
            <a:off x="609600" y="441960"/>
            <a:ext cx="10972800" cy="990600"/>
          </a:xfrm>
        </p:spPr>
        <p:txBody>
          <a:bodyPr/>
          <a:lstStyle/>
          <a:p>
            <a:pPr algn="r"/>
            <a:r>
              <a:rPr lang="en-US" dirty="0"/>
              <a:t>    </a:t>
            </a:r>
            <a:r>
              <a:rPr lang="he-IL" dirty="0"/>
              <a:t>הקשר בין </a:t>
            </a:r>
            <a:r>
              <a:rPr lang="en-US" dirty="0"/>
              <a:t>Agile, Scrum ,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34</a:t>
            </a:fld>
            <a:endParaRPr lang="en-US"/>
          </a:p>
        </p:txBody>
      </p:sp>
    </p:spTree>
    <p:extLst>
      <p:ext uri="{BB962C8B-B14F-4D97-AF65-F5344CB8AC3E}">
        <p14:creationId xmlns:p14="http://schemas.microsoft.com/office/powerpoint/2010/main" val="634515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72D53-0284-2948-93BB-4294E7ACE2AA}"/>
              </a:ext>
            </a:extLst>
          </p:cNvPr>
          <p:cNvSpPr>
            <a:spLocks noGrp="1"/>
          </p:cNvSpPr>
          <p:nvPr>
            <p:ph idx="1"/>
          </p:nvPr>
        </p:nvSpPr>
        <p:spPr>
          <a:xfrm>
            <a:off x="906780" y="1531620"/>
            <a:ext cx="10515600" cy="5957888"/>
          </a:xfrm>
        </p:spPr>
        <p:txBody>
          <a:bodyPr>
            <a:normAutofit fontScale="62500" lnSpcReduction="20000"/>
          </a:bodyPr>
          <a:lstStyle/>
          <a:p>
            <a:pPr marL="0" indent="0" algn="r" rtl="1">
              <a:buNone/>
            </a:pPr>
            <a:r>
              <a:rPr lang="he-IL" sz="3400" b="1" dirty="0"/>
              <a:t>פוקוס-</a:t>
            </a:r>
            <a:r>
              <a:rPr lang="he-IL" sz="3400" dirty="0"/>
              <a:t> במתודולוגיית </a:t>
            </a:r>
            <a:r>
              <a:rPr lang="en-US" sz="3400" u="sng" dirty="0"/>
              <a:t>scrum</a:t>
            </a:r>
            <a:r>
              <a:rPr lang="he-IL" sz="3400" dirty="0"/>
              <a:t> כולם מתמקדים בעבודה הספרינט וביעדי הצוות, תוך כדי התמודדות עם מורכבות בלתי ניתנות לחיזוי מראש , המיקוד הוא חיוני על מנת לעשות כל דבר למשמעותי. המיקוד עוזר לצוות לקבוע עם מה להתמודד תחילה, ולבדוק את ההתקדמות שלהם לעיתים תכופות. הם מתמקדים ביעד ספרינט שמנחה את הצוות במה הוא צריך לספק. המיקוד עוזר לצוות לקבל אי וודאות, להסתכל על מה שהם יודעים היום ולעשות צעד קטן. האחריות המשותפת של צוות הפיתוח לספק את התוספת למוצר יוצרת מיקוד בתוצאה הכוללת, ולא רק במה שכל אחד יכול להשיג וכך להגיע לתוצאות טובות.</a:t>
            </a:r>
          </a:p>
          <a:p>
            <a:pPr marL="0" indent="0" algn="r" rtl="1">
              <a:buNone/>
            </a:pPr>
            <a:endParaRPr lang="he-IL" sz="3400" dirty="0"/>
          </a:p>
          <a:p>
            <a:pPr marL="0" lvl="1" indent="0" algn="r" rtl="1">
              <a:spcBef>
                <a:spcPts val="1000"/>
              </a:spcBef>
              <a:buNone/>
            </a:pPr>
            <a:r>
              <a:rPr lang="he-IL" sz="3400" b="1" dirty="0"/>
              <a:t>פשטות- </a:t>
            </a:r>
            <a:r>
              <a:rPr lang="he-IL" sz="3400" dirty="0"/>
              <a:t>במתודולוגיית </a:t>
            </a:r>
            <a:r>
              <a:rPr lang="en-US" sz="3400" u="sng" dirty="0"/>
              <a:t>XP</a:t>
            </a:r>
            <a:r>
              <a:rPr lang="he-IL" sz="3400" u="sng" dirty="0"/>
              <a:t> </a:t>
            </a:r>
            <a:r>
              <a:rPr lang="he-IL" sz="3400" dirty="0"/>
              <a:t>מאמינים ביצירת קוד פשוט וכן תהליך פיתוח פשוט . עושים את מה שצריך ומבוקש, אך לא יותר. ובכך ממקסמים את הערך שנוצר עבור ההשקעה שנעשתה עד כה. נקיטה בצעדים קטנים ופשוטים במטרה להקטין את כישלונות בזמן שהם מתרחשים. יצירת משהו שעובד ושחברי הצוות גאים בו ושמירה עליו לטווח ארוך בעלויות סבירות.</a:t>
            </a:r>
          </a:p>
          <a:p>
            <a:pPr marL="0" lvl="1" indent="0" algn="r" rtl="1">
              <a:spcBef>
                <a:spcPts val="1000"/>
              </a:spcBef>
              <a:buNone/>
            </a:pPr>
            <a:endParaRPr lang="he-IL" sz="3400" dirty="0"/>
          </a:p>
          <a:p>
            <a:pPr marL="0" lvl="1" indent="0" algn="r" rtl="1">
              <a:spcBef>
                <a:spcPts val="1000"/>
              </a:spcBef>
              <a:buNone/>
            </a:pPr>
            <a:r>
              <a:rPr lang="he-IL" sz="3400" dirty="0"/>
              <a:t>שני עקרונות אלה מממשים את עקרון מוצרים עובדים, הן הפוקוס </a:t>
            </a:r>
            <a:r>
              <a:rPr lang="he-IL" sz="3400" dirty="0" err="1"/>
              <a:t>בסקראם</a:t>
            </a:r>
            <a:r>
              <a:rPr lang="he-IL" sz="3400" dirty="0"/>
              <a:t> והן הפשטות ב</a:t>
            </a:r>
            <a:r>
              <a:rPr lang="en-US" sz="3400" dirty="0"/>
              <a:t>XP</a:t>
            </a:r>
            <a:r>
              <a:rPr lang="he-IL" sz="3400" dirty="0"/>
              <a:t> עוסקים בלעשות את המקסימום כדי לספק מוצר עובד בזמן הנדרש. </a:t>
            </a:r>
            <a:r>
              <a:rPr lang="he-IL" sz="3400" dirty="0" err="1"/>
              <a:t>סקראם</a:t>
            </a:r>
            <a:r>
              <a:rPr lang="he-IL" sz="3400" dirty="0"/>
              <a:t> מתמקד ככל האפשר במטרה וכן </a:t>
            </a:r>
            <a:r>
              <a:rPr lang="en-US" sz="3400" dirty="0"/>
              <a:t>XP</a:t>
            </a:r>
            <a:r>
              <a:rPr lang="he-IL" sz="3400" dirty="0"/>
              <a:t> מתמקד בפישוט העבודה . בנוסף גם עקרון תגובה לשינויים מתבטא כאן , כתיבת קוד פשוט עוזר לשינוי קל יותר של הקוד וכן מבחינת הפוקוס מתמקדים במטרה גם אם היא כוללת שינויים.</a:t>
            </a:r>
          </a:p>
          <a:p>
            <a:pPr marL="0" indent="0" algn="r" rtl="1">
              <a:buNone/>
            </a:pPr>
            <a:endParaRPr lang="he-IL" dirty="0"/>
          </a:p>
          <a:p>
            <a:pPr algn="r" rtl="1"/>
            <a:endParaRPr lang="en-US" dirty="0"/>
          </a:p>
          <a:p>
            <a:pPr algn="r" rtl="1"/>
            <a:endParaRPr lang="he-IL" dirty="0"/>
          </a:p>
          <a:p>
            <a:pPr marL="0" indent="0" algn="r">
              <a:buNone/>
            </a:pPr>
            <a:r>
              <a:rPr lang="he-IL" dirty="0"/>
              <a:t> </a:t>
            </a:r>
            <a:endParaRPr lang="en-US" dirty="0"/>
          </a:p>
        </p:txBody>
      </p:sp>
      <p:sp>
        <p:nvSpPr>
          <p:cNvPr id="5" name="Title 1">
            <a:extLst>
              <a:ext uri="{FF2B5EF4-FFF2-40B4-BE49-F238E27FC236}">
                <a16:creationId xmlns:a16="http://schemas.microsoft.com/office/drawing/2014/main" id="{9D55B8C3-522B-964C-942B-25F0E775D802}"/>
              </a:ext>
            </a:extLst>
          </p:cNvPr>
          <p:cNvSpPr>
            <a:spLocks noGrp="1"/>
          </p:cNvSpPr>
          <p:nvPr>
            <p:ph type="title"/>
          </p:nvPr>
        </p:nvSpPr>
        <p:spPr>
          <a:xfrm>
            <a:off x="609600" y="441960"/>
            <a:ext cx="10972800" cy="990600"/>
          </a:xfrm>
        </p:spPr>
        <p:txBody>
          <a:bodyPr/>
          <a:lstStyle/>
          <a:p>
            <a:pPr algn="r"/>
            <a:r>
              <a:rPr lang="en-US" dirty="0"/>
              <a:t>    </a:t>
            </a:r>
            <a:r>
              <a:rPr lang="he-IL" dirty="0"/>
              <a:t>הקשר בין </a:t>
            </a:r>
            <a:r>
              <a:rPr lang="en-US" dirty="0"/>
              <a:t>Agile, Scrum ,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35</a:t>
            </a:fld>
            <a:endParaRPr lang="en-US"/>
          </a:p>
        </p:txBody>
      </p:sp>
    </p:spTree>
    <p:extLst>
      <p:ext uri="{BB962C8B-B14F-4D97-AF65-F5344CB8AC3E}">
        <p14:creationId xmlns:p14="http://schemas.microsoft.com/office/powerpoint/2010/main" val="1136812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72D53-0284-2948-93BB-4294E7ACE2AA}"/>
              </a:ext>
            </a:extLst>
          </p:cNvPr>
          <p:cNvSpPr>
            <a:spLocks noGrp="1"/>
          </p:cNvSpPr>
          <p:nvPr>
            <p:ph idx="1"/>
          </p:nvPr>
        </p:nvSpPr>
        <p:spPr>
          <a:xfrm>
            <a:off x="906780" y="1683068"/>
            <a:ext cx="10515600" cy="5806440"/>
          </a:xfrm>
        </p:spPr>
        <p:txBody>
          <a:bodyPr>
            <a:normAutofit fontScale="85000" lnSpcReduction="10000"/>
          </a:bodyPr>
          <a:lstStyle/>
          <a:p>
            <a:pPr marL="0" indent="0" algn="r" rtl="1">
              <a:buNone/>
            </a:pPr>
            <a:r>
              <a:rPr lang="he-IL" sz="2600" b="1" dirty="0"/>
              <a:t>מחויבות-</a:t>
            </a:r>
            <a:r>
              <a:rPr lang="he-IL" sz="2600" dirty="0"/>
              <a:t> במתודולוגיית </a:t>
            </a:r>
            <a:r>
              <a:rPr lang="en-US" sz="2600" u="sng" dirty="0"/>
              <a:t>scrum</a:t>
            </a:r>
            <a:r>
              <a:rPr lang="he-IL" sz="2600" u="sng" dirty="0"/>
              <a:t> </a:t>
            </a:r>
            <a:r>
              <a:rPr lang="he-IL" sz="2600" dirty="0"/>
              <a:t>חברי הצוות מוכרחים להיות </a:t>
            </a:r>
            <a:r>
              <a:rPr lang="he-IL" sz="2600" dirty="0" err="1"/>
              <a:t>מחוייבים</a:t>
            </a:r>
            <a:r>
              <a:rPr lang="he-IL" sz="2600" dirty="0"/>
              <a:t> להצלחה ולהיות מוכנים ליצור יעדים מציאותיים ולהיצמד אליהם. בעל המוצר מפגין מחויבות על ידי קבלת ההחלטות הטובות ביותר לייעל את ערך המוצר ולא רק לנסות לרצות כל בעל עניין. צוות הפיתוח מפגין מחויבות על ידי יצירת תוספת העונה לדרישות ,​​לא משהו שכמעט נעשה.</a:t>
            </a:r>
          </a:p>
          <a:p>
            <a:pPr marL="0" indent="0" algn="r" rtl="1">
              <a:buNone/>
            </a:pPr>
            <a:endParaRPr lang="he-IL" sz="2600" dirty="0"/>
          </a:p>
          <a:p>
            <a:pPr marL="0" indent="0" algn="r" rtl="1">
              <a:buNone/>
            </a:pPr>
            <a:r>
              <a:rPr lang="he-IL" sz="2600" b="1" dirty="0"/>
              <a:t>משוב- </a:t>
            </a:r>
            <a:r>
              <a:rPr lang="he-IL" sz="2600" dirty="0"/>
              <a:t>במתודולוגיית </a:t>
            </a:r>
            <a:r>
              <a:rPr lang="en-US" sz="2600" u="sng" dirty="0"/>
              <a:t>XP</a:t>
            </a:r>
            <a:r>
              <a:rPr lang="he-IL" sz="2600" dirty="0"/>
              <a:t> מאמינים בקבלת ביקורת עבודה באופן קבוע מצד הלקוח. המשוב מהווה את ליבת השינויים ובדיקות התאמה , המשוב יכול לבוא ממשתמשי הקצה , המלצות מצוותים אחרים וכן רעיונות לשיפור שנוצרו בספרינט. ניקח כל התחייבות </a:t>
            </a:r>
            <a:r>
              <a:rPr lang="he-IL" sz="2600" dirty="0" err="1"/>
              <a:t>לאיטרציה</a:t>
            </a:r>
            <a:r>
              <a:rPr lang="he-IL" sz="2600" dirty="0"/>
              <a:t> ברצינות על ידי אספקת </a:t>
            </a:r>
            <a:r>
              <a:rPr lang="he-IL" sz="2600" dirty="0" err="1"/>
              <a:t>תוכנית</a:t>
            </a:r>
            <a:r>
              <a:rPr lang="he-IL" sz="2600" dirty="0"/>
              <a:t> עבודה. אנו מדגימים את התוכנה שלנו בשלב מוקדם ולעתים קרובות ואז מקשיבים היטב ומבצעים כל שינוי הדרוש. נדבר על הפרויקט ונתאים את התהליך אליו, ולא להפך. </a:t>
            </a:r>
          </a:p>
          <a:p>
            <a:pPr marL="0" indent="0" algn="r" rtl="1">
              <a:buNone/>
            </a:pPr>
            <a:endParaRPr lang="he-IL" sz="2600" dirty="0"/>
          </a:p>
          <a:p>
            <a:pPr marL="0" indent="0" algn="r" rtl="1">
              <a:buNone/>
            </a:pPr>
            <a:r>
              <a:rPr lang="he-IL" sz="2600" dirty="0"/>
              <a:t>שני עקרונות אלה מממשים את עקרון מוצרים עובדים בכך , הם דוגלים במוצר עובד לאורך כל התהליך , קבלת המשוב וכן ההצמדות ליעדים מציאותיים.</a:t>
            </a:r>
          </a:p>
          <a:p>
            <a:pPr marL="0" indent="0" algn="r" rtl="1">
              <a:buNone/>
            </a:pPr>
            <a:endParaRPr lang="he-IL" dirty="0"/>
          </a:p>
          <a:p>
            <a:pPr algn="r" rtl="1"/>
            <a:endParaRPr lang="en-US" dirty="0"/>
          </a:p>
          <a:p>
            <a:pPr algn="r" rtl="1"/>
            <a:endParaRPr lang="he-IL" dirty="0"/>
          </a:p>
          <a:p>
            <a:pPr marL="0" indent="0" algn="r">
              <a:buNone/>
            </a:pPr>
            <a:r>
              <a:rPr lang="he-IL" dirty="0"/>
              <a:t> </a:t>
            </a:r>
            <a:endParaRPr lang="en-US" dirty="0"/>
          </a:p>
        </p:txBody>
      </p:sp>
      <p:sp>
        <p:nvSpPr>
          <p:cNvPr id="5" name="Title 1">
            <a:extLst>
              <a:ext uri="{FF2B5EF4-FFF2-40B4-BE49-F238E27FC236}">
                <a16:creationId xmlns:a16="http://schemas.microsoft.com/office/drawing/2014/main" id="{9D55B8C3-522B-964C-942B-25F0E775D802}"/>
              </a:ext>
            </a:extLst>
          </p:cNvPr>
          <p:cNvSpPr>
            <a:spLocks noGrp="1"/>
          </p:cNvSpPr>
          <p:nvPr>
            <p:ph type="title"/>
          </p:nvPr>
        </p:nvSpPr>
        <p:spPr>
          <a:xfrm>
            <a:off x="609600" y="441960"/>
            <a:ext cx="10972800" cy="990600"/>
          </a:xfrm>
        </p:spPr>
        <p:txBody>
          <a:bodyPr/>
          <a:lstStyle/>
          <a:p>
            <a:pPr algn="r"/>
            <a:r>
              <a:rPr lang="en-US" dirty="0"/>
              <a:t>    </a:t>
            </a:r>
            <a:r>
              <a:rPr lang="he-IL" dirty="0"/>
              <a:t>הקשר בין </a:t>
            </a:r>
            <a:r>
              <a:rPr lang="en-US" dirty="0"/>
              <a:t>Agile, Scrum ,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36</a:t>
            </a:fld>
            <a:endParaRPr lang="en-US"/>
          </a:p>
        </p:txBody>
      </p:sp>
    </p:spTree>
    <p:extLst>
      <p:ext uri="{BB962C8B-B14F-4D97-AF65-F5344CB8AC3E}">
        <p14:creationId xmlns:p14="http://schemas.microsoft.com/office/powerpoint/2010/main" val="1894780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72D53-0284-2948-93BB-4294E7ACE2AA}"/>
              </a:ext>
            </a:extLst>
          </p:cNvPr>
          <p:cNvSpPr>
            <a:spLocks noGrp="1"/>
          </p:cNvSpPr>
          <p:nvPr>
            <p:ph idx="1"/>
          </p:nvPr>
        </p:nvSpPr>
        <p:spPr>
          <a:xfrm>
            <a:off x="906780" y="1683068"/>
            <a:ext cx="10515600" cy="5806440"/>
          </a:xfrm>
        </p:spPr>
        <p:txBody>
          <a:bodyPr>
            <a:normAutofit fontScale="62500" lnSpcReduction="20000"/>
          </a:bodyPr>
          <a:lstStyle/>
          <a:p>
            <a:pPr marL="0" indent="0" algn="r" rtl="1">
              <a:buNone/>
            </a:pPr>
            <a:r>
              <a:rPr lang="he-IL" sz="3200" b="1" dirty="0"/>
              <a:t>פתיחות</a:t>
            </a:r>
            <a:r>
              <a:rPr lang="he-IL" sz="3200" dirty="0"/>
              <a:t>- ב</a:t>
            </a:r>
            <a:r>
              <a:rPr lang="en-US" sz="3200" u="sng" dirty="0"/>
              <a:t>scrum</a:t>
            </a:r>
            <a:r>
              <a:rPr lang="he-IL" sz="3200" dirty="0"/>
              <a:t> חברי הצוות ובעלי </a:t>
            </a:r>
            <a:r>
              <a:rPr lang="he-IL" sz="3200" dirty="0" err="1"/>
              <a:t>העיניין</a:t>
            </a:r>
            <a:r>
              <a:rPr lang="he-IL" sz="3200" dirty="0"/>
              <a:t> בעבודת הצוות מתחייבים להיות פתוחים לגבי העבודה והאתגרים. הדגש הוא כאשר יש לחבר צוות אתגרים ובעיות אשר מונעים ממנו את ההצלחה. דורשת שקיפות, פתיחות על ידי היכרות עם סידור העבודה שלנו, ההתקדמות שלנו, הלמידה והבעיות שלנו. על הצוות להיפתח לשיתופי פעולה בין תחומים ומיומנויות, לשתף פעולה עם בעלי העניין והסביבה הרחבה, לשתף משוב וללמוד זה מזה. יעד ספרינט קבוע ומספק הדרכה, אך התוכנית לעמוד ביעד ספרינט פתוחה לשינויים על סמך מה שצוות הפיתוח לומד. </a:t>
            </a:r>
          </a:p>
          <a:p>
            <a:pPr marL="0" indent="0" algn="r" rtl="1">
              <a:buNone/>
            </a:pPr>
            <a:endParaRPr lang="he-IL" sz="3200" dirty="0"/>
          </a:p>
          <a:p>
            <a:pPr marL="0" lvl="1" indent="0" algn="r" rtl="1">
              <a:spcBef>
                <a:spcPts val="1000"/>
              </a:spcBef>
              <a:buNone/>
            </a:pPr>
            <a:r>
              <a:rPr lang="he-IL" sz="3200" b="1" dirty="0"/>
              <a:t>תקשורת</a:t>
            </a:r>
            <a:r>
              <a:rPr lang="he-IL" sz="3200" dirty="0"/>
              <a:t>- ב</a:t>
            </a:r>
            <a:r>
              <a:rPr lang="en-US" sz="3200" u="sng" dirty="0"/>
              <a:t>XP</a:t>
            </a:r>
            <a:r>
              <a:rPr lang="he-IL" sz="3200" dirty="0"/>
              <a:t> יצירת תקשורת שוטפת בין המתכנת , הלקוח ומשתמש הקצה. מודעות הצוות ופתרון בעיות נעשית בצורה טובה יותר כאשר כל אחד מחברי הצוות מתקשר עם האחר. כולם חלק מהצוות ומתקשרים פנים אל פנים מדי יום. עבודת צוות על כל אחת מהדרישות לקוד. יצירת את הפתרון הטוב ביותר לבעיות יחד. למפתחים אמורה להיות מבט משותף על המערכת, בהתאם לאופן בו המשתמש רואה אותה. לשם כך, תקשורת מילולית תכופה לשיתוף פעולה של משתמשים ומתכנתים עוזרת גם לתהליך המשוב.</a:t>
            </a:r>
          </a:p>
          <a:p>
            <a:pPr marL="0" lvl="1" indent="0" algn="r" rtl="1">
              <a:spcBef>
                <a:spcPts val="1000"/>
              </a:spcBef>
              <a:buNone/>
            </a:pPr>
            <a:endParaRPr lang="he-IL" sz="3200" dirty="0"/>
          </a:p>
          <a:p>
            <a:pPr marL="0" lvl="1" indent="0" algn="r" rtl="1">
              <a:spcBef>
                <a:spcPts val="1000"/>
              </a:spcBef>
              <a:buNone/>
            </a:pPr>
            <a:r>
              <a:rPr lang="he-IL" sz="3200" dirty="0"/>
              <a:t>שני עקרונות אלה מממשים את עקרון אנשים ויחסי גומלין , תקשורת ופתיחות בין חברי הצוות תורמת למוצר טוב יותר. בנוסף שיתוף פעולה עם הלקוחות</a:t>
            </a:r>
          </a:p>
          <a:p>
            <a:pPr marL="0" indent="0" algn="r" rtl="1">
              <a:buNone/>
            </a:pPr>
            <a:endParaRPr lang="he-IL" dirty="0"/>
          </a:p>
          <a:p>
            <a:pPr algn="r" rtl="1"/>
            <a:endParaRPr lang="en-US" dirty="0"/>
          </a:p>
          <a:p>
            <a:pPr algn="r" rtl="1"/>
            <a:endParaRPr lang="he-IL" dirty="0"/>
          </a:p>
          <a:p>
            <a:pPr marL="0" indent="0" algn="r">
              <a:buNone/>
            </a:pPr>
            <a:r>
              <a:rPr lang="he-IL" dirty="0"/>
              <a:t> </a:t>
            </a:r>
            <a:endParaRPr lang="en-US" dirty="0"/>
          </a:p>
        </p:txBody>
      </p:sp>
      <p:sp>
        <p:nvSpPr>
          <p:cNvPr id="5" name="Title 1">
            <a:extLst>
              <a:ext uri="{FF2B5EF4-FFF2-40B4-BE49-F238E27FC236}">
                <a16:creationId xmlns:a16="http://schemas.microsoft.com/office/drawing/2014/main" id="{9D55B8C3-522B-964C-942B-25F0E775D802}"/>
              </a:ext>
            </a:extLst>
          </p:cNvPr>
          <p:cNvSpPr>
            <a:spLocks noGrp="1"/>
          </p:cNvSpPr>
          <p:nvPr>
            <p:ph type="title"/>
          </p:nvPr>
        </p:nvSpPr>
        <p:spPr>
          <a:xfrm>
            <a:off x="609600" y="441960"/>
            <a:ext cx="10972800" cy="990600"/>
          </a:xfrm>
        </p:spPr>
        <p:txBody>
          <a:bodyPr/>
          <a:lstStyle/>
          <a:p>
            <a:pPr algn="r"/>
            <a:r>
              <a:rPr lang="en-US" dirty="0"/>
              <a:t>    </a:t>
            </a:r>
            <a:r>
              <a:rPr lang="he-IL" dirty="0"/>
              <a:t>הקשר בין </a:t>
            </a:r>
            <a:r>
              <a:rPr lang="en-US" dirty="0"/>
              <a:t>Agile, Scrum ,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37</a:t>
            </a:fld>
            <a:endParaRPr lang="en-US"/>
          </a:p>
        </p:txBody>
      </p:sp>
    </p:spTree>
    <p:extLst>
      <p:ext uri="{BB962C8B-B14F-4D97-AF65-F5344CB8AC3E}">
        <p14:creationId xmlns:p14="http://schemas.microsoft.com/office/powerpoint/2010/main" val="31236836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72D53-0284-2948-93BB-4294E7ACE2AA}"/>
              </a:ext>
            </a:extLst>
          </p:cNvPr>
          <p:cNvSpPr>
            <a:spLocks noGrp="1"/>
          </p:cNvSpPr>
          <p:nvPr>
            <p:ph idx="1"/>
          </p:nvPr>
        </p:nvSpPr>
        <p:spPr>
          <a:xfrm>
            <a:off x="906780" y="1683068"/>
            <a:ext cx="10515600" cy="5806440"/>
          </a:xfrm>
        </p:spPr>
        <p:txBody>
          <a:bodyPr>
            <a:normAutofit fontScale="92500" lnSpcReduction="20000"/>
          </a:bodyPr>
          <a:lstStyle/>
          <a:p>
            <a:pPr marL="0" lvl="1" indent="0" algn="r" rtl="1">
              <a:spcBef>
                <a:spcPts val="1000"/>
              </a:spcBef>
              <a:buNone/>
            </a:pPr>
            <a:r>
              <a:rPr lang="he-IL" sz="2200" dirty="0"/>
              <a:t>אומץ- לעשות את הדבר הנכון ולעבוד על בעיות קשות. חברי הצוות תומכים אחד בשני ובנטילת סיכונים מושכלים. דרוש אומץ כדי להיות שקופים לגבי התקדמות הנמצאת בלחץ בכדי לספק יותר מהר. דרוש אומץ לבקש עזרה או להודות שאנחנו לא יודעים לעשות משהו. אנו עשויים לגלות שבנינו משהו שהלקוחות שלנו לא רוצים. דרוש אומץ להודות שההנחות שלנו טעו ולשנות כיוון. בעלת המוצר אחראית למקסם את ערך המוצר, כך שהיא יכולה להפגין אומץ על ידי אמירת "לא" לתכונות בעלות ערך נמוך. צוות הפיתוח אחראי על אספקת מוצר איכותי, כך שיוכלו להפגין אומץ על ידי אמירת "לא" לחיתוך האיכות בלחץ.</a:t>
            </a:r>
          </a:p>
          <a:p>
            <a:pPr marL="0" lvl="1" indent="0" algn="r" rtl="1">
              <a:spcBef>
                <a:spcPts val="1000"/>
              </a:spcBef>
              <a:buNone/>
            </a:pPr>
            <a:endParaRPr lang="he-IL" sz="2200" dirty="0"/>
          </a:p>
          <a:p>
            <a:pPr marL="0" lvl="1" indent="0" algn="r" rtl="1">
              <a:spcBef>
                <a:spcPts val="1000"/>
              </a:spcBef>
              <a:buNone/>
            </a:pPr>
            <a:r>
              <a:rPr lang="he-IL" sz="2200" dirty="0"/>
              <a:t>אומץ- בשל הדינמיות הרבה המאופיינת בשיטה , יש צורך באומץ כדי לא לפחד לשנות ואף למחוק עבודה שנעשתה כבר. נספר את האמת על התקדמות והערכות. אף אחד לא עובד לבד לכן אין צורך לחשוש מלספר על דברים לא טובים. אנו נתאים את עצמנו לשינויים בכל פעם שהם יתרחשו.</a:t>
            </a:r>
          </a:p>
          <a:p>
            <a:pPr marL="0" lvl="1" indent="0" algn="r" rtl="1">
              <a:spcBef>
                <a:spcPts val="1000"/>
              </a:spcBef>
              <a:buNone/>
            </a:pPr>
            <a:endParaRPr lang="he-IL" sz="2200" dirty="0"/>
          </a:p>
          <a:p>
            <a:pPr marL="0" lvl="1" indent="0" algn="r" rtl="1">
              <a:spcBef>
                <a:spcPts val="1000"/>
              </a:spcBef>
              <a:buNone/>
            </a:pPr>
            <a:r>
              <a:rPr lang="he-IL" sz="2200" dirty="0"/>
              <a:t>ערך אומץ הוא ערך יסוד שמאפיין את שני השיטות והוא מממש את עקרון תגובה לשינויים ואנשים ויחסי גומלין , יש צורך בתקשורת ואי הסתרה של דבר מאף אחד מחברי הצוות , כולם עובדים יחד למען מטרה משותפת , וכן לא לפחד משינויים שנדרשים במהלך העבודה.</a:t>
            </a:r>
          </a:p>
          <a:p>
            <a:pPr marL="0" lvl="1" indent="0" algn="r" rtl="1">
              <a:spcBef>
                <a:spcPts val="1000"/>
              </a:spcBef>
              <a:buNone/>
            </a:pPr>
            <a:endParaRPr lang="he-IL" sz="2800" dirty="0"/>
          </a:p>
          <a:p>
            <a:pPr marL="0" indent="0" algn="r" rtl="1">
              <a:buNone/>
            </a:pPr>
            <a:endParaRPr lang="he-IL" dirty="0"/>
          </a:p>
          <a:p>
            <a:pPr algn="r" rtl="1"/>
            <a:endParaRPr lang="en-US" dirty="0"/>
          </a:p>
          <a:p>
            <a:pPr algn="r" rtl="1"/>
            <a:endParaRPr lang="he-IL" dirty="0"/>
          </a:p>
          <a:p>
            <a:pPr marL="0" indent="0" algn="r">
              <a:buNone/>
            </a:pPr>
            <a:r>
              <a:rPr lang="he-IL" dirty="0"/>
              <a:t> </a:t>
            </a:r>
            <a:endParaRPr lang="en-US" dirty="0"/>
          </a:p>
        </p:txBody>
      </p:sp>
      <p:sp>
        <p:nvSpPr>
          <p:cNvPr id="5" name="Title 1">
            <a:extLst>
              <a:ext uri="{FF2B5EF4-FFF2-40B4-BE49-F238E27FC236}">
                <a16:creationId xmlns:a16="http://schemas.microsoft.com/office/drawing/2014/main" id="{9D55B8C3-522B-964C-942B-25F0E775D802}"/>
              </a:ext>
            </a:extLst>
          </p:cNvPr>
          <p:cNvSpPr>
            <a:spLocks noGrp="1"/>
          </p:cNvSpPr>
          <p:nvPr>
            <p:ph type="title"/>
          </p:nvPr>
        </p:nvSpPr>
        <p:spPr>
          <a:xfrm>
            <a:off x="609600" y="441960"/>
            <a:ext cx="10972800" cy="990600"/>
          </a:xfrm>
        </p:spPr>
        <p:txBody>
          <a:bodyPr/>
          <a:lstStyle/>
          <a:p>
            <a:pPr algn="r"/>
            <a:r>
              <a:rPr lang="en-US" dirty="0"/>
              <a:t>    </a:t>
            </a:r>
            <a:r>
              <a:rPr lang="he-IL" dirty="0"/>
              <a:t>הקשר בין </a:t>
            </a:r>
            <a:r>
              <a:rPr lang="en-US" dirty="0"/>
              <a:t>Agile, Scrum ,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38</a:t>
            </a:fld>
            <a:endParaRPr lang="en-US"/>
          </a:p>
        </p:txBody>
      </p:sp>
    </p:spTree>
    <p:extLst>
      <p:ext uri="{BB962C8B-B14F-4D97-AF65-F5344CB8AC3E}">
        <p14:creationId xmlns:p14="http://schemas.microsoft.com/office/powerpoint/2010/main" val="3791696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72D53-0284-2948-93BB-4294E7ACE2AA}"/>
              </a:ext>
            </a:extLst>
          </p:cNvPr>
          <p:cNvSpPr>
            <a:spLocks noGrp="1"/>
          </p:cNvSpPr>
          <p:nvPr>
            <p:ph idx="1"/>
          </p:nvPr>
        </p:nvSpPr>
        <p:spPr>
          <a:xfrm>
            <a:off x="906780" y="1683068"/>
            <a:ext cx="10515600" cy="5806440"/>
          </a:xfrm>
        </p:spPr>
        <p:txBody>
          <a:bodyPr>
            <a:normAutofit fontScale="92500" lnSpcReduction="10000"/>
          </a:bodyPr>
          <a:lstStyle/>
          <a:p>
            <a:pPr marL="0" lvl="1" indent="0" algn="r" rtl="1">
              <a:spcBef>
                <a:spcPts val="1000"/>
              </a:spcBef>
              <a:buNone/>
            </a:pPr>
            <a:r>
              <a:rPr lang="he-IL" sz="2600" dirty="0"/>
              <a:t>כבוד- אנשי הצוות מכבדים את היכולות והעצמאות של חבריהם לצוות. כל צוות </a:t>
            </a:r>
            <a:r>
              <a:rPr lang="he-IL" sz="2600" dirty="0" err="1"/>
              <a:t>Scrum</a:t>
            </a:r>
            <a:r>
              <a:rPr lang="he-IL" sz="2600" dirty="0"/>
              <a:t> משתתף בתכנון ספרינט, וסקירת הספרינט. זה מקדם כבוד לכל תפקיד, אחריות ונקודות מבט מגוונות. על ידי סקירת מוצר שבוצע בספרינט , אנו מביאים שקיפות להתקדמותנו </a:t>
            </a:r>
            <a:r>
              <a:rPr lang="he-IL" sz="2600" dirty="0" err="1"/>
              <a:t>האמיתית</a:t>
            </a:r>
            <a:r>
              <a:rPr lang="he-IL" sz="2600" dirty="0"/>
              <a:t>. זה מפגין כבוד לבעלי העניין שלנו. בעל מוצר מחפש תשומות, משתף פעולה </a:t>
            </a:r>
            <a:r>
              <a:rPr lang="he-IL" sz="2600" dirty="0" err="1"/>
              <a:t>איתו</a:t>
            </a:r>
            <a:r>
              <a:rPr lang="he-IL" sz="2600" dirty="0"/>
              <a:t> ומציב ציפיות מציאותיות לבעלי העניין. זו הפגנה נוספת של כבוד לבעלי העניין.</a:t>
            </a:r>
          </a:p>
          <a:p>
            <a:pPr marL="0" lvl="1" indent="0" algn="r" rtl="1">
              <a:spcBef>
                <a:spcPts val="1000"/>
              </a:spcBef>
              <a:buNone/>
            </a:pPr>
            <a:r>
              <a:rPr lang="he-IL" sz="2600" dirty="0"/>
              <a:t>כבוד- ב-</a:t>
            </a:r>
            <a:r>
              <a:rPr lang="en-US" sz="2600" dirty="0"/>
              <a:t>XP</a:t>
            </a:r>
            <a:r>
              <a:rPr lang="he-IL" sz="2600" dirty="0"/>
              <a:t> כולם נותנים ומרגישים את הכבוד הראוי להם כחבר צוות מוערך. מפתחים מכבדים את מומחיות הלקוחות ולהפך. ההנהלה מכבדת את זכותנו לקבל אחריות ולקבל סמכות על העבודה שלנו.</a:t>
            </a:r>
          </a:p>
          <a:p>
            <a:pPr marL="0" lvl="1" indent="0" algn="r" rtl="1">
              <a:spcBef>
                <a:spcPts val="1000"/>
              </a:spcBef>
              <a:buNone/>
            </a:pPr>
            <a:r>
              <a:rPr lang="he-IL" sz="2600" dirty="0"/>
              <a:t>ערך יסוד מאופיין בשתי הגישות והוא מממש את עקרון אנשים ויחסי גומלין.</a:t>
            </a:r>
          </a:p>
          <a:p>
            <a:pPr marL="0" lvl="1" indent="0" algn="r" rtl="1">
              <a:spcBef>
                <a:spcPts val="1000"/>
              </a:spcBef>
              <a:buNone/>
            </a:pPr>
            <a:endParaRPr lang="he-IL" dirty="0"/>
          </a:p>
          <a:p>
            <a:pPr marL="0" lvl="1" indent="0" algn="r" rtl="1">
              <a:spcBef>
                <a:spcPts val="1000"/>
              </a:spcBef>
              <a:buNone/>
            </a:pPr>
            <a:endParaRPr lang="he-IL" sz="2800" dirty="0"/>
          </a:p>
          <a:p>
            <a:pPr marL="0" indent="0" algn="r" rtl="1">
              <a:buNone/>
            </a:pPr>
            <a:endParaRPr lang="he-IL" dirty="0"/>
          </a:p>
          <a:p>
            <a:pPr algn="r" rtl="1"/>
            <a:endParaRPr lang="en-US" dirty="0"/>
          </a:p>
          <a:p>
            <a:pPr algn="r" rtl="1"/>
            <a:endParaRPr lang="he-IL" dirty="0"/>
          </a:p>
          <a:p>
            <a:pPr marL="0" indent="0" algn="r">
              <a:buNone/>
            </a:pPr>
            <a:r>
              <a:rPr lang="he-IL" dirty="0"/>
              <a:t> </a:t>
            </a:r>
            <a:endParaRPr lang="en-US" dirty="0"/>
          </a:p>
        </p:txBody>
      </p:sp>
      <p:sp>
        <p:nvSpPr>
          <p:cNvPr id="5" name="Title 1">
            <a:extLst>
              <a:ext uri="{FF2B5EF4-FFF2-40B4-BE49-F238E27FC236}">
                <a16:creationId xmlns:a16="http://schemas.microsoft.com/office/drawing/2014/main" id="{9D55B8C3-522B-964C-942B-25F0E775D802}"/>
              </a:ext>
            </a:extLst>
          </p:cNvPr>
          <p:cNvSpPr>
            <a:spLocks noGrp="1"/>
          </p:cNvSpPr>
          <p:nvPr>
            <p:ph type="title"/>
          </p:nvPr>
        </p:nvSpPr>
        <p:spPr>
          <a:xfrm>
            <a:off x="609600" y="441960"/>
            <a:ext cx="10972800" cy="990600"/>
          </a:xfrm>
        </p:spPr>
        <p:txBody>
          <a:bodyPr/>
          <a:lstStyle/>
          <a:p>
            <a:pPr algn="r"/>
            <a:r>
              <a:rPr lang="en-US" dirty="0"/>
              <a:t>    </a:t>
            </a:r>
            <a:r>
              <a:rPr lang="he-IL" dirty="0"/>
              <a:t>הקשר בין </a:t>
            </a:r>
            <a:r>
              <a:rPr lang="en-US" dirty="0"/>
              <a:t>Agile, Scrum , XP</a:t>
            </a:r>
          </a:p>
        </p:txBody>
      </p:sp>
      <p:sp>
        <p:nvSpPr>
          <p:cNvPr id="6" name="מציין מיקום של מספר שקופית 5"/>
          <p:cNvSpPr>
            <a:spLocks noGrp="1"/>
          </p:cNvSpPr>
          <p:nvPr>
            <p:ph type="sldNum" sz="quarter" idx="12"/>
          </p:nvPr>
        </p:nvSpPr>
        <p:spPr/>
        <p:txBody>
          <a:bodyPr/>
          <a:lstStyle/>
          <a:p>
            <a:fld id="{F0AEDA7F-6A17-6D47-AFC5-B82BDE24098D}" type="slidenum">
              <a:rPr lang="en-US" smtClean="0"/>
              <a:t>39</a:t>
            </a:fld>
            <a:endParaRPr lang="en-US"/>
          </a:p>
        </p:txBody>
      </p:sp>
    </p:spTree>
    <p:extLst>
      <p:ext uri="{BB962C8B-B14F-4D97-AF65-F5344CB8AC3E}">
        <p14:creationId xmlns:p14="http://schemas.microsoft.com/office/powerpoint/2010/main" val="30829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77F87690-6F57-4CD1-AFF2-3C3A47EF5635}"/>
              </a:ext>
            </a:extLst>
          </p:cNvPr>
          <p:cNvSpPr>
            <a:spLocks noGrp="1"/>
          </p:cNvSpPr>
          <p:nvPr>
            <p:ph idx="1"/>
          </p:nvPr>
        </p:nvSpPr>
        <p:spPr/>
        <p:txBody>
          <a:bodyPr/>
          <a:lstStyle/>
          <a:p>
            <a:pPr marL="0" indent="0" algn="r" rtl="1">
              <a:buNone/>
            </a:pPr>
            <a:br>
              <a:rPr lang="en-US" dirty="0"/>
            </a:br>
            <a:r>
              <a:rPr lang="he-IL" dirty="0"/>
              <a:t>אך שיטות הפיתוח של מפל המים איבדו את יעילותן כשהעולם הפך למקום שבו חלים שינויים טכנולוגיים בקצב מואץ. ההתפתחות הטכנולוגית התמידית הובילה למרוץ אין-סופי וללחץ רב על אנשי הפיתוח. כתוצאה מכך הם נאלצו לפעול בלוח זמנים צפוף, כי לא ידעו מתי המתחרים ישיקו גרסה דומה.</a:t>
            </a:r>
          </a:p>
          <a:p>
            <a:pPr marL="0" indent="0" algn="r" rtl="1">
              <a:buNone/>
            </a:pPr>
            <a:r>
              <a:rPr lang="he-IL" dirty="0"/>
              <a:t>הלקוחות לא ידעו להגדיר במדויק מה נחוץ להם ולכן, למרות התכנון המפורט שנעשה בתחילת כל תהליך פיתוח, הדרישות שהציבו השתנו לעתים קרובות.</a:t>
            </a:r>
          </a:p>
          <a:p>
            <a:pPr marL="0" indent="0" algn="r" rtl="1">
              <a:buNone/>
            </a:pPr>
            <a:r>
              <a:rPr lang="he-IL" dirty="0"/>
              <a:t>פורסם מחקרה המפורסם של קבוצת </a:t>
            </a:r>
            <a:r>
              <a:rPr lang="he-IL" dirty="0" err="1"/>
              <a:t>סטאנדיש</a:t>
            </a:r>
            <a:r>
              <a:rPr lang="en-US" dirty="0"/>
              <a:t> </a:t>
            </a:r>
            <a:r>
              <a:rPr lang="he-IL" dirty="0"/>
              <a:t>והמחיש זאת היטב: המחקר העלה כי 60% מהדרישות שהוצגו בתחילת פרויקט שונו במהלכו, וכי רק 20% מהדרישות אכן בוצעו במלואן.</a:t>
            </a:r>
          </a:p>
        </p:txBody>
      </p:sp>
      <p:sp>
        <p:nvSpPr>
          <p:cNvPr id="5" name="כותרת 1">
            <a:extLst>
              <a:ext uri="{FF2B5EF4-FFF2-40B4-BE49-F238E27FC236}">
                <a16:creationId xmlns:a16="http://schemas.microsoft.com/office/drawing/2014/main" id="{38BB4E21-6474-4AE6-A98B-386E312794D5}"/>
              </a:ext>
            </a:extLst>
          </p:cNvPr>
          <p:cNvSpPr>
            <a:spLocks noGrp="1"/>
          </p:cNvSpPr>
          <p:nvPr>
            <p:ph type="title"/>
          </p:nvPr>
        </p:nvSpPr>
        <p:spPr>
          <a:xfrm>
            <a:off x="609600" y="594360"/>
            <a:ext cx="10972800" cy="990600"/>
          </a:xfrm>
        </p:spPr>
        <p:txBody>
          <a:bodyPr/>
          <a:lstStyle/>
          <a:p>
            <a:pPr algn="r" rtl="1"/>
            <a:r>
              <a:rPr lang="he-IL" dirty="0"/>
              <a:t>אבל...</a:t>
            </a:r>
          </a:p>
        </p:txBody>
      </p:sp>
      <p:sp>
        <p:nvSpPr>
          <p:cNvPr id="2" name="מציין מיקום של מספר שקופית 1"/>
          <p:cNvSpPr>
            <a:spLocks noGrp="1"/>
          </p:cNvSpPr>
          <p:nvPr>
            <p:ph type="sldNum" sz="quarter" idx="12"/>
          </p:nvPr>
        </p:nvSpPr>
        <p:spPr/>
        <p:txBody>
          <a:bodyPr/>
          <a:lstStyle/>
          <a:p>
            <a:fld id="{F0AEDA7F-6A17-6D47-AFC5-B82BDE24098D}" type="slidenum">
              <a:rPr lang="en-US" smtClean="0"/>
              <a:t>4</a:t>
            </a:fld>
            <a:endParaRPr lang="en-US"/>
          </a:p>
        </p:txBody>
      </p:sp>
    </p:spTree>
    <p:extLst>
      <p:ext uri="{BB962C8B-B14F-4D97-AF65-F5344CB8AC3E}">
        <p14:creationId xmlns:p14="http://schemas.microsoft.com/office/powerpoint/2010/main" val="1513147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CA248-AF4C-4E49-B970-C6575D2298B9}"/>
              </a:ext>
            </a:extLst>
          </p:cNvPr>
          <p:cNvSpPr>
            <a:spLocks noGrp="1"/>
          </p:cNvSpPr>
          <p:nvPr>
            <p:ph type="title"/>
          </p:nvPr>
        </p:nvSpPr>
        <p:spPr/>
        <p:txBody>
          <a:bodyPr>
            <a:normAutofit/>
          </a:bodyPr>
          <a:lstStyle/>
          <a:p>
            <a:pPr algn="r"/>
            <a:r>
              <a:rPr lang="he-IL" dirty="0"/>
              <a:t> מאמר – השוואה בין </a:t>
            </a:r>
            <a:r>
              <a:rPr lang="en-US" dirty="0"/>
              <a:t>XP</a:t>
            </a:r>
            <a:r>
              <a:rPr lang="he-IL" dirty="0"/>
              <a:t> ל </a:t>
            </a:r>
            <a:r>
              <a:rPr lang="en-US" dirty="0"/>
              <a:t>Scrum</a:t>
            </a:r>
            <a:r>
              <a:rPr lang="he-IL" dirty="0"/>
              <a:t> באמצעות </a:t>
            </a:r>
            <a:r>
              <a:rPr lang="en-US" dirty="0"/>
              <a:t>4-DAT</a:t>
            </a:r>
          </a:p>
        </p:txBody>
      </p:sp>
      <p:sp>
        <p:nvSpPr>
          <p:cNvPr id="3" name="Content Placeholder 2">
            <a:extLst>
              <a:ext uri="{FF2B5EF4-FFF2-40B4-BE49-F238E27FC236}">
                <a16:creationId xmlns:a16="http://schemas.microsoft.com/office/drawing/2014/main" id="{E77F1BA4-81B8-1249-8B3F-8E7BDB300058}"/>
              </a:ext>
            </a:extLst>
          </p:cNvPr>
          <p:cNvSpPr>
            <a:spLocks noGrp="1"/>
          </p:cNvSpPr>
          <p:nvPr>
            <p:ph idx="1"/>
          </p:nvPr>
        </p:nvSpPr>
        <p:spPr>
          <a:xfrm>
            <a:off x="609600" y="1761485"/>
            <a:ext cx="10972800" cy="2636520"/>
          </a:xfrm>
        </p:spPr>
        <p:txBody>
          <a:bodyPr/>
          <a:lstStyle/>
          <a:p>
            <a:pPr marL="182880" indent="-182880" algn="r" defTabSz="914400" rtl="1" eaLnBrk="1" latinLnBrk="0" hangingPunct="1">
              <a:spcBef>
                <a:spcPct val="20000"/>
              </a:spcBef>
              <a:buClr>
                <a:schemeClr val="accent1"/>
              </a:buClr>
              <a:buSzPct val="85000"/>
              <a:buFont typeface="Arial" pitchFamily="34" charset="0"/>
              <a:buChar char="•"/>
            </a:pPr>
            <a:r>
              <a:rPr lang="he-IL" b="1" dirty="0"/>
              <a:t>כותבי המאמר - </a:t>
            </a:r>
            <a:r>
              <a:rPr lang="he-IL" dirty="0"/>
              <a:t>אסיף קומרס ובריאן הנדרסון-סלרס, מהאוניברסיטה לטכנולוגיה בסידני.</a:t>
            </a:r>
          </a:p>
          <a:p>
            <a:pPr marL="182880" indent="-182880" algn="r" defTabSz="914400" rtl="1" eaLnBrk="1" latinLnBrk="0" hangingPunct="1">
              <a:spcBef>
                <a:spcPct val="20000"/>
              </a:spcBef>
              <a:buClr>
                <a:schemeClr val="accent1"/>
              </a:buClr>
              <a:buSzPct val="85000"/>
              <a:buFont typeface="Arial" pitchFamily="34" charset="0"/>
              <a:buChar char="•"/>
            </a:pPr>
            <a:r>
              <a:rPr lang="he-IL" b="1" dirty="0"/>
              <a:t>מטרת המאמר</a:t>
            </a:r>
            <a:r>
              <a:rPr lang="he-IL" dirty="0"/>
              <a:t> היא להשוות  ולנתח את שתי הגישות השונות, דבר הנעשה באמצעות בכלי הנקרא </a:t>
            </a:r>
            <a:r>
              <a:rPr lang="en-US" dirty="0"/>
              <a:t>4-DAT</a:t>
            </a:r>
            <a:r>
              <a:rPr lang="he-IL" dirty="0"/>
              <a:t> (</a:t>
            </a:r>
            <a:r>
              <a:rPr lang="en-US" dirty="0"/>
              <a:t>4-Dimensiomal analytical tool</a:t>
            </a:r>
            <a:r>
              <a:rPr lang="he-IL" dirty="0"/>
              <a:t>).</a:t>
            </a:r>
          </a:p>
          <a:p>
            <a:pPr marL="182880" indent="-182880" defTabSz="914400" rtl="1" eaLnBrk="1" latinLnBrk="0" hangingPunct="1">
              <a:spcBef>
                <a:spcPct val="20000"/>
              </a:spcBef>
              <a:buClr>
                <a:schemeClr val="accent1"/>
              </a:buClr>
              <a:buSzPct val="85000"/>
              <a:buFont typeface="Arial" pitchFamily="34" charset="0"/>
              <a:buChar char="•"/>
            </a:pPr>
            <a:r>
              <a:rPr lang="en-US" dirty="0"/>
              <a:t>4-DAT</a:t>
            </a:r>
            <a:r>
              <a:rPr lang="he-IL" dirty="0"/>
              <a:t> הוא כלי אשר מאפשר לערוך השוואה בין מתודולוגיות פיתוח תוכנה שונות, כאשר אחד מהמאפיינים הייחודיים שלו היא האפשרות למדוד את </a:t>
            </a:r>
            <a:r>
              <a:rPr lang="he-IL" b="1" dirty="0"/>
              <a:t>מידת הגמישות </a:t>
            </a:r>
            <a:r>
              <a:rPr lang="he-IL" dirty="0"/>
              <a:t>(</a:t>
            </a:r>
            <a:r>
              <a:rPr lang="en-US" dirty="0"/>
              <a:t>agility</a:t>
            </a:r>
            <a:r>
              <a:rPr lang="he-IL" dirty="0"/>
              <a:t>) של שיטת פיתוח מסוימת. </a:t>
            </a:r>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40</a:t>
            </a:fld>
            <a:endParaRPr lang="en-US"/>
          </a:p>
        </p:txBody>
      </p:sp>
    </p:spTree>
    <p:extLst>
      <p:ext uri="{BB962C8B-B14F-4D97-AF65-F5344CB8AC3E}">
        <p14:creationId xmlns:p14="http://schemas.microsoft.com/office/powerpoint/2010/main" val="2766192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838A-9842-C74D-A253-BB5339051027}"/>
              </a:ext>
            </a:extLst>
          </p:cNvPr>
          <p:cNvSpPr>
            <a:spLocks noGrp="1"/>
          </p:cNvSpPr>
          <p:nvPr>
            <p:ph type="title"/>
          </p:nvPr>
        </p:nvSpPr>
        <p:spPr/>
        <p:txBody>
          <a:bodyPr/>
          <a:lstStyle/>
          <a:p>
            <a:pPr algn="r"/>
            <a:r>
              <a:rPr lang="he-IL" dirty="0"/>
              <a:t>סקירה קצרה של </a:t>
            </a:r>
            <a:r>
              <a:rPr lang="en-US" dirty="0"/>
              <a:t>4-DAT</a:t>
            </a:r>
            <a:r>
              <a:rPr lang="he-IL" dirty="0"/>
              <a:t> </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41</a:t>
            </a:fld>
            <a:endParaRPr lang="en-US"/>
          </a:p>
        </p:txBody>
      </p:sp>
      <p:sp>
        <p:nvSpPr>
          <p:cNvPr id="5" name="Content Placeholder 2">
            <a:extLst>
              <a:ext uri="{FF2B5EF4-FFF2-40B4-BE49-F238E27FC236}">
                <a16:creationId xmlns:a16="http://schemas.microsoft.com/office/drawing/2014/main" id="{6125B93D-ACE4-5C4F-B9F4-782D3734CFCE}"/>
              </a:ext>
            </a:extLst>
          </p:cNvPr>
          <p:cNvSpPr txBox="1">
            <a:spLocks/>
          </p:cNvSpPr>
          <p:nvPr/>
        </p:nvSpPr>
        <p:spPr>
          <a:xfrm>
            <a:off x="802640" y="1437640"/>
            <a:ext cx="10972800" cy="1031240"/>
          </a:xfrm>
          <a:prstGeom prst="rect">
            <a:avLst/>
          </a:prstGeom>
        </p:spPr>
        <p:txBody>
          <a:bodyPr vert="horz" lIns="91440" tIns="45720" rIns="91440" bIns="45720" rtlCol="0">
            <a:normAutofit/>
          </a:bodyPr>
          <a:lstStyle>
            <a:lvl1pPr marL="182880" indent="-182880" algn="r" defTabSz="914400" rtl="1"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r" defTabSz="914400" rtl="1"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r" defTabSz="914400" rtl="1"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r" defTabSz="914400" rtl="1"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r" defTabSz="914400" rtl="1"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he-IL" dirty="0"/>
              <a:t>כלי זה מודד מתודולוגיות פיתוח מבוססות </a:t>
            </a:r>
            <a:r>
              <a:rPr lang="en-US" dirty="0"/>
              <a:t>agile</a:t>
            </a:r>
            <a:r>
              <a:rPr lang="he-IL" dirty="0"/>
              <a:t> באמצעות ארבעה מימדים :</a:t>
            </a:r>
          </a:p>
          <a:p>
            <a:r>
              <a:rPr lang="he-IL" b="1" dirty="0"/>
              <a:t>מימד ראשון –</a:t>
            </a:r>
            <a:r>
              <a:rPr lang="he-IL" dirty="0"/>
              <a:t> אפיון תחום מתודולוגיית הפיתוח :</a:t>
            </a:r>
          </a:p>
        </p:txBody>
      </p:sp>
      <p:pic>
        <p:nvPicPr>
          <p:cNvPr id="9" name="Picture 8">
            <a:extLst>
              <a:ext uri="{FF2B5EF4-FFF2-40B4-BE49-F238E27FC236}">
                <a16:creationId xmlns:a16="http://schemas.microsoft.com/office/drawing/2014/main" id="{8A683035-D230-4445-B68A-3A7D93EAB2D8}"/>
              </a:ext>
            </a:extLst>
          </p:cNvPr>
          <p:cNvPicPr>
            <a:picLocks noChangeAspect="1"/>
          </p:cNvPicPr>
          <p:nvPr/>
        </p:nvPicPr>
        <p:blipFill rotWithShape="1">
          <a:blip r:embed="rId3"/>
          <a:srcRect l="877" t="2060" r="965" b="1131"/>
          <a:stretch/>
        </p:blipFill>
        <p:spPr>
          <a:xfrm>
            <a:off x="284480" y="2428240"/>
            <a:ext cx="11369040" cy="4297680"/>
          </a:xfrm>
          <a:prstGeom prst="rect">
            <a:avLst/>
          </a:prstGeom>
        </p:spPr>
      </p:pic>
    </p:spTree>
    <p:extLst>
      <p:ext uri="{BB962C8B-B14F-4D97-AF65-F5344CB8AC3E}">
        <p14:creationId xmlns:p14="http://schemas.microsoft.com/office/powerpoint/2010/main" val="4002003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838A-9842-C74D-A253-BB5339051027}"/>
              </a:ext>
            </a:extLst>
          </p:cNvPr>
          <p:cNvSpPr>
            <a:spLocks noGrp="1"/>
          </p:cNvSpPr>
          <p:nvPr>
            <p:ph type="title"/>
          </p:nvPr>
        </p:nvSpPr>
        <p:spPr/>
        <p:txBody>
          <a:bodyPr/>
          <a:lstStyle/>
          <a:p>
            <a:pPr algn="r"/>
            <a:r>
              <a:rPr lang="he-IL" dirty="0"/>
              <a:t>סקירה קצרה של </a:t>
            </a:r>
            <a:r>
              <a:rPr lang="en-US" dirty="0"/>
              <a:t>4-DAT</a:t>
            </a:r>
            <a:r>
              <a:rPr lang="he-IL" dirty="0"/>
              <a:t> </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42</a:t>
            </a:fld>
            <a:endParaRPr lang="en-US"/>
          </a:p>
        </p:txBody>
      </p:sp>
      <p:sp>
        <p:nvSpPr>
          <p:cNvPr id="5" name="Content Placeholder 2">
            <a:extLst>
              <a:ext uri="{FF2B5EF4-FFF2-40B4-BE49-F238E27FC236}">
                <a16:creationId xmlns:a16="http://schemas.microsoft.com/office/drawing/2014/main" id="{6125B93D-ACE4-5C4F-B9F4-782D3734CFCE}"/>
              </a:ext>
            </a:extLst>
          </p:cNvPr>
          <p:cNvSpPr txBox="1">
            <a:spLocks/>
          </p:cNvSpPr>
          <p:nvPr/>
        </p:nvSpPr>
        <p:spPr>
          <a:xfrm>
            <a:off x="802640" y="1437640"/>
            <a:ext cx="10972800" cy="1031240"/>
          </a:xfrm>
          <a:prstGeom prst="rect">
            <a:avLst/>
          </a:prstGeom>
        </p:spPr>
        <p:txBody>
          <a:bodyPr vert="horz" lIns="91440" tIns="45720" rIns="91440" bIns="45720" rtlCol="0">
            <a:normAutofit/>
          </a:bodyPr>
          <a:lstStyle>
            <a:lvl1pPr marL="182880" indent="-182880" algn="r" defTabSz="914400" rtl="1"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r" defTabSz="914400" rtl="1"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r" defTabSz="914400" rtl="1"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r" defTabSz="914400" rtl="1"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r" defTabSz="914400" rtl="1"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he-IL" b="1" dirty="0"/>
              <a:t>מימד שני –</a:t>
            </a:r>
            <a:r>
              <a:rPr lang="he-IL" dirty="0"/>
              <a:t> אפיון הגמישות </a:t>
            </a:r>
            <a:r>
              <a:rPr lang="en-US" dirty="0"/>
              <a:t>(Agility)</a:t>
            </a:r>
            <a:r>
              <a:rPr lang="he-IL" dirty="0"/>
              <a:t>:</a:t>
            </a:r>
          </a:p>
        </p:txBody>
      </p:sp>
      <p:pic>
        <p:nvPicPr>
          <p:cNvPr id="7" name="Picture 6">
            <a:extLst>
              <a:ext uri="{FF2B5EF4-FFF2-40B4-BE49-F238E27FC236}">
                <a16:creationId xmlns:a16="http://schemas.microsoft.com/office/drawing/2014/main" id="{A426C43C-4377-0D46-89BC-F8328AC6A866}"/>
              </a:ext>
            </a:extLst>
          </p:cNvPr>
          <p:cNvPicPr>
            <a:picLocks noChangeAspect="1"/>
          </p:cNvPicPr>
          <p:nvPr/>
        </p:nvPicPr>
        <p:blipFill>
          <a:blip r:embed="rId3"/>
          <a:stretch>
            <a:fillRect/>
          </a:stretch>
        </p:blipFill>
        <p:spPr>
          <a:xfrm>
            <a:off x="0" y="2269412"/>
            <a:ext cx="12192000" cy="3233575"/>
          </a:xfrm>
          <a:prstGeom prst="rect">
            <a:avLst/>
          </a:prstGeom>
        </p:spPr>
      </p:pic>
    </p:spTree>
    <p:extLst>
      <p:ext uri="{BB962C8B-B14F-4D97-AF65-F5344CB8AC3E}">
        <p14:creationId xmlns:p14="http://schemas.microsoft.com/office/powerpoint/2010/main" val="2801694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838A-9842-C74D-A253-BB5339051027}"/>
              </a:ext>
            </a:extLst>
          </p:cNvPr>
          <p:cNvSpPr>
            <a:spLocks noGrp="1"/>
          </p:cNvSpPr>
          <p:nvPr>
            <p:ph type="title"/>
          </p:nvPr>
        </p:nvSpPr>
        <p:spPr/>
        <p:txBody>
          <a:bodyPr/>
          <a:lstStyle/>
          <a:p>
            <a:pPr algn="r"/>
            <a:r>
              <a:rPr lang="he-IL" dirty="0"/>
              <a:t>סקירה קצרה של </a:t>
            </a:r>
            <a:r>
              <a:rPr lang="en-US" dirty="0"/>
              <a:t>4-DAT</a:t>
            </a:r>
            <a:r>
              <a:rPr lang="he-IL" dirty="0"/>
              <a:t> </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43</a:t>
            </a:fld>
            <a:endParaRPr lang="en-US"/>
          </a:p>
        </p:txBody>
      </p:sp>
      <p:sp>
        <p:nvSpPr>
          <p:cNvPr id="5" name="Content Placeholder 2">
            <a:extLst>
              <a:ext uri="{FF2B5EF4-FFF2-40B4-BE49-F238E27FC236}">
                <a16:creationId xmlns:a16="http://schemas.microsoft.com/office/drawing/2014/main" id="{6125B93D-ACE4-5C4F-B9F4-782D3734CFCE}"/>
              </a:ext>
            </a:extLst>
          </p:cNvPr>
          <p:cNvSpPr txBox="1">
            <a:spLocks/>
          </p:cNvSpPr>
          <p:nvPr/>
        </p:nvSpPr>
        <p:spPr>
          <a:xfrm>
            <a:off x="802640" y="1437640"/>
            <a:ext cx="10972800" cy="1031240"/>
          </a:xfrm>
          <a:prstGeom prst="rect">
            <a:avLst/>
          </a:prstGeom>
        </p:spPr>
        <p:txBody>
          <a:bodyPr vert="horz" lIns="91440" tIns="45720" rIns="91440" bIns="45720" rtlCol="0">
            <a:normAutofit/>
          </a:bodyPr>
          <a:lstStyle>
            <a:lvl1pPr marL="182880" indent="-182880" algn="r" defTabSz="914400" rtl="1"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r" defTabSz="914400" rtl="1"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r" defTabSz="914400" rtl="1"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r" defTabSz="914400" rtl="1"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r" defTabSz="914400" rtl="1"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he-IL" b="1" dirty="0"/>
              <a:t>מימד שלישי –</a:t>
            </a:r>
            <a:r>
              <a:rPr lang="he-IL" dirty="0"/>
              <a:t> אפיון ערכי ה </a:t>
            </a:r>
            <a:r>
              <a:rPr lang="en-US" dirty="0"/>
              <a:t>Agile</a:t>
            </a:r>
            <a:r>
              <a:rPr lang="he-IL" dirty="0"/>
              <a:t> :</a:t>
            </a:r>
          </a:p>
        </p:txBody>
      </p:sp>
      <p:pic>
        <p:nvPicPr>
          <p:cNvPr id="8" name="Picture 7">
            <a:extLst>
              <a:ext uri="{FF2B5EF4-FFF2-40B4-BE49-F238E27FC236}">
                <a16:creationId xmlns:a16="http://schemas.microsoft.com/office/drawing/2014/main" id="{A55183DF-AC33-C247-A84C-CA813C19658B}"/>
              </a:ext>
            </a:extLst>
          </p:cNvPr>
          <p:cNvPicPr>
            <a:picLocks noChangeAspect="1"/>
          </p:cNvPicPr>
          <p:nvPr/>
        </p:nvPicPr>
        <p:blipFill rotWithShape="1">
          <a:blip r:embed="rId3"/>
          <a:srcRect l="784" t="1082" r="821" b="1849"/>
          <a:stretch/>
        </p:blipFill>
        <p:spPr>
          <a:xfrm>
            <a:off x="95534" y="2156347"/>
            <a:ext cx="11996382" cy="4312693"/>
          </a:xfrm>
          <a:prstGeom prst="rect">
            <a:avLst/>
          </a:prstGeom>
        </p:spPr>
      </p:pic>
    </p:spTree>
    <p:extLst>
      <p:ext uri="{BB962C8B-B14F-4D97-AF65-F5344CB8AC3E}">
        <p14:creationId xmlns:p14="http://schemas.microsoft.com/office/powerpoint/2010/main" val="2091289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838A-9842-C74D-A253-BB5339051027}"/>
              </a:ext>
            </a:extLst>
          </p:cNvPr>
          <p:cNvSpPr>
            <a:spLocks noGrp="1"/>
          </p:cNvSpPr>
          <p:nvPr>
            <p:ph type="title"/>
          </p:nvPr>
        </p:nvSpPr>
        <p:spPr/>
        <p:txBody>
          <a:bodyPr/>
          <a:lstStyle/>
          <a:p>
            <a:pPr algn="r"/>
            <a:r>
              <a:rPr lang="he-IL" dirty="0"/>
              <a:t>סקירה קצרה של </a:t>
            </a:r>
            <a:r>
              <a:rPr lang="en-US" dirty="0"/>
              <a:t>4-DAT</a:t>
            </a:r>
            <a:r>
              <a:rPr lang="he-IL" dirty="0"/>
              <a:t> </a:t>
            </a: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44</a:t>
            </a:fld>
            <a:endParaRPr lang="en-US"/>
          </a:p>
        </p:txBody>
      </p:sp>
      <p:sp>
        <p:nvSpPr>
          <p:cNvPr id="5" name="Content Placeholder 2">
            <a:extLst>
              <a:ext uri="{FF2B5EF4-FFF2-40B4-BE49-F238E27FC236}">
                <a16:creationId xmlns:a16="http://schemas.microsoft.com/office/drawing/2014/main" id="{6125B93D-ACE4-5C4F-B9F4-782D3734CFCE}"/>
              </a:ext>
            </a:extLst>
          </p:cNvPr>
          <p:cNvSpPr txBox="1">
            <a:spLocks/>
          </p:cNvSpPr>
          <p:nvPr/>
        </p:nvSpPr>
        <p:spPr>
          <a:xfrm>
            <a:off x="802640" y="1437640"/>
            <a:ext cx="10972800" cy="1031240"/>
          </a:xfrm>
          <a:prstGeom prst="rect">
            <a:avLst/>
          </a:prstGeom>
        </p:spPr>
        <p:txBody>
          <a:bodyPr vert="horz" lIns="91440" tIns="45720" rIns="91440" bIns="45720" rtlCol="0">
            <a:normAutofit/>
          </a:bodyPr>
          <a:lstStyle>
            <a:lvl1pPr marL="182880" indent="-182880" algn="r" defTabSz="914400" rtl="1"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r" defTabSz="914400" rtl="1"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r" defTabSz="914400" rtl="1"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r" defTabSz="914400" rtl="1"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r" defTabSz="914400" rtl="1"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r" defTabSz="914400" rtl="1"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he-IL" b="1" dirty="0"/>
              <a:t>מימד רביעי –</a:t>
            </a:r>
            <a:r>
              <a:rPr lang="he-IL" dirty="0"/>
              <a:t> אפיון תהליכי התוכנה :</a:t>
            </a:r>
          </a:p>
        </p:txBody>
      </p:sp>
      <p:pic>
        <p:nvPicPr>
          <p:cNvPr id="6" name="Picture 5">
            <a:extLst>
              <a:ext uri="{FF2B5EF4-FFF2-40B4-BE49-F238E27FC236}">
                <a16:creationId xmlns:a16="http://schemas.microsoft.com/office/drawing/2014/main" id="{B79EB050-2E70-3B49-8C5D-993A9CE5C25F}"/>
              </a:ext>
            </a:extLst>
          </p:cNvPr>
          <p:cNvPicPr>
            <a:picLocks noChangeAspect="1"/>
          </p:cNvPicPr>
          <p:nvPr/>
        </p:nvPicPr>
        <p:blipFill>
          <a:blip r:embed="rId3"/>
          <a:stretch>
            <a:fillRect/>
          </a:stretch>
        </p:blipFill>
        <p:spPr>
          <a:xfrm>
            <a:off x="0" y="2188277"/>
            <a:ext cx="12192000" cy="2926922"/>
          </a:xfrm>
          <a:prstGeom prst="rect">
            <a:avLst/>
          </a:prstGeom>
        </p:spPr>
      </p:pic>
    </p:spTree>
    <p:extLst>
      <p:ext uri="{BB962C8B-B14F-4D97-AF65-F5344CB8AC3E}">
        <p14:creationId xmlns:p14="http://schemas.microsoft.com/office/powerpoint/2010/main" val="2439547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DC73-ABF5-3744-86A7-D817E88AC96B}"/>
              </a:ext>
            </a:extLst>
          </p:cNvPr>
          <p:cNvSpPr>
            <a:spLocks noGrp="1"/>
          </p:cNvSpPr>
          <p:nvPr>
            <p:ph type="title"/>
          </p:nvPr>
        </p:nvSpPr>
        <p:spPr/>
        <p:txBody>
          <a:bodyPr/>
          <a:lstStyle/>
          <a:p>
            <a:pPr algn="r"/>
            <a:r>
              <a:rPr lang="he-IL" dirty="0"/>
              <a:t>השוואות בין התהליכים – מימד ראשון </a:t>
            </a:r>
            <a:endParaRPr lang="en-US" dirty="0"/>
          </a:p>
        </p:txBody>
      </p:sp>
      <p:pic>
        <p:nvPicPr>
          <p:cNvPr id="6" name="Content Placeholder 5">
            <a:extLst>
              <a:ext uri="{FF2B5EF4-FFF2-40B4-BE49-F238E27FC236}">
                <a16:creationId xmlns:a16="http://schemas.microsoft.com/office/drawing/2014/main" id="{BF9D38F7-15C5-3140-A375-15366B19A323}"/>
              </a:ext>
            </a:extLst>
          </p:cNvPr>
          <p:cNvPicPr>
            <a:picLocks noGrp="1" noChangeAspect="1"/>
          </p:cNvPicPr>
          <p:nvPr>
            <p:ph idx="1"/>
          </p:nvPr>
        </p:nvPicPr>
        <p:blipFill>
          <a:blip r:embed="rId3"/>
          <a:stretch>
            <a:fillRect/>
          </a:stretch>
        </p:blipFill>
        <p:spPr>
          <a:xfrm>
            <a:off x="609600" y="2847350"/>
            <a:ext cx="10972800" cy="3906498"/>
          </a:xfrm>
        </p:spPr>
      </p:pic>
      <p:sp>
        <p:nvSpPr>
          <p:cNvPr id="4" name="Slide Number Placeholder 3">
            <a:extLst>
              <a:ext uri="{FF2B5EF4-FFF2-40B4-BE49-F238E27FC236}">
                <a16:creationId xmlns:a16="http://schemas.microsoft.com/office/drawing/2014/main" id="{4363DAA0-3DE7-9046-9657-723F2B33849A}"/>
              </a:ext>
            </a:extLst>
          </p:cNvPr>
          <p:cNvSpPr>
            <a:spLocks noGrp="1"/>
          </p:cNvSpPr>
          <p:nvPr>
            <p:ph type="sldNum" sz="quarter" idx="12"/>
          </p:nvPr>
        </p:nvSpPr>
        <p:spPr/>
        <p:txBody>
          <a:bodyPr/>
          <a:lstStyle/>
          <a:p>
            <a:fld id="{F0AEDA7F-6A17-6D47-AFC5-B82BDE24098D}" type="slidenum">
              <a:rPr lang="en-US" smtClean="0"/>
              <a:t>45</a:t>
            </a:fld>
            <a:endParaRPr lang="en-US"/>
          </a:p>
        </p:txBody>
      </p:sp>
      <p:sp>
        <p:nvSpPr>
          <p:cNvPr id="7" name="TextBox 6">
            <a:extLst>
              <a:ext uri="{FF2B5EF4-FFF2-40B4-BE49-F238E27FC236}">
                <a16:creationId xmlns:a16="http://schemas.microsoft.com/office/drawing/2014/main" id="{16D077B1-C9BA-4341-9539-9AB0C0DB7BF4}"/>
              </a:ext>
            </a:extLst>
          </p:cNvPr>
          <p:cNvSpPr txBox="1"/>
          <p:nvPr/>
        </p:nvSpPr>
        <p:spPr>
          <a:xfrm>
            <a:off x="609600" y="1594337"/>
            <a:ext cx="11383108" cy="646331"/>
          </a:xfrm>
          <a:prstGeom prst="rect">
            <a:avLst/>
          </a:prstGeom>
          <a:noFill/>
        </p:spPr>
        <p:txBody>
          <a:bodyPr wrap="square" rtlCol="0">
            <a:spAutoFit/>
          </a:bodyPr>
          <a:lstStyle/>
          <a:p>
            <a:pPr marL="285750" indent="-285750" algn="r" defTabSz="914400" rtl="1" eaLnBrk="1" latinLnBrk="0" hangingPunct="1">
              <a:buFont typeface="Arial" panose="020B0604020202020204" pitchFamily="34" charset="0"/>
              <a:buChar char="•"/>
            </a:pPr>
            <a:r>
              <a:rPr lang="he-IL" dirty="0"/>
              <a:t>ניתן לראות ש </a:t>
            </a:r>
            <a:r>
              <a:rPr lang="en-US" dirty="0"/>
              <a:t>Scrum</a:t>
            </a:r>
            <a:r>
              <a:rPr lang="he-IL" dirty="0"/>
              <a:t> תומך בפרויקטים גדולים לעומת </a:t>
            </a:r>
            <a:r>
              <a:rPr lang="en-US" dirty="0"/>
              <a:t>XP</a:t>
            </a:r>
            <a:r>
              <a:rPr lang="he-IL" dirty="0"/>
              <a:t>.</a:t>
            </a:r>
          </a:p>
          <a:p>
            <a:pPr marL="285750" indent="-285750" algn="r" defTabSz="914400" rtl="1" eaLnBrk="1" latinLnBrk="0" hangingPunct="1">
              <a:buFont typeface="Arial" panose="020B0604020202020204" pitchFamily="34" charset="0"/>
              <a:buChar char="•"/>
            </a:pPr>
            <a:r>
              <a:rPr lang="he-IL" dirty="0"/>
              <a:t>שני התהליכים הם איטרטיביים ואינקרמנטליים, משתמשים בתכנות מונחה עצמים ובצוותים בגודל של פחות מ 10.</a:t>
            </a:r>
            <a:endParaRPr lang="en-US" dirty="0"/>
          </a:p>
        </p:txBody>
      </p:sp>
    </p:spTree>
    <p:extLst>
      <p:ext uri="{BB962C8B-B14F-4D97-AF65-F5344CB8AC3E}">
        <p14:creationId xmlns:p14="http://schemas.microsoft.com/office/powerpoint/2010/main" val="1446261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DC73-ABF5-3744-86A7-D817E88AC96B}"/>
              </a:ext>
            </a:extLst>
          </p:cNvPr>
          <p:cNvSpPr>
            <a:spLocks noGrp="1"/>
          </p:cNvSpPr>
          <p:nvPr>
            <p:ph type="title"/>
          </p:nvPr>
        </p:nvSpPr>
        <p:spPr/>
        <p:txBody>
          <a:bodyPr/>
          <a:lstStyle/>
          <a:p>
            <a:pPr algn="r"/>
            <a:r>
              <a:rPr lang="he-IL" dirty="0"/>
              <a:t>השוואות בין התהליכים – מימד שני </a:t>
            </a:r>
            <a:endParaRPr lang="en-US" dirty="0"/>
          </a:p>
        </p:txBody>
      </p:sp>
      <p:sp>
        <p:nvSpPr>
          <p:cNvPr id="4" name="Slide Number Placeholder 3">
            <a:extLst>
              <a:ext uri="{FF2B5EF4-FFF2-40B4-BE49-F238E27FC236}">
                <a16:creationId xmlns:a16="http://schemas.microsoft.com/office/drawing/2014/main" id="{4363DAA0-3DE7-9046-9657-723F2B33849A}"/>
              </a:ext>
            </a:extLst>
          </p:cNvPr>
          <p:cNvSpPr>
            <a:spLocks noGrp="1"/>
          </p:cNvSpPr>
          <p:nvPr>
            <p:ph type="sldNum" sz="quarter" idx="12"/>
          </p:nvPr>
        </p:nvSpPr>
        <p:spPr/>
        <p:txBody>
          <a:bodyPr/>
          <a:lstStyle/>
          <a:p>
            <a:fld id="{F0AEDA7F-6A17-6D47-AFC5-B82BDE24098D}" type="slidenum">
              <a:rPr lang="en-US" smtClean="0"/>
              <a:t>46</a:t>
            </a:fld>
            <a:endParaRPr lang="en-US"/>
          </a:p>
        </p:txBody>
      </p:sp>
      <p:sp>
        <p:nvSpPr>
          <p:cNvPr id="7" name="TextBox 6">
            <a:extLst>
              <a:ext uri="{FF2B5EF4-FFF2-40B4-BE49-F238E27FC236}">
                <a16:creationId xmlns:a16="http://schemas.microsoft.com/office/drawing/2014/main" id="{16D077B1-C9BA-4341-9539-9AB0C0DB7BF4}"/>
              </a:ext>
            </a:extLst>
          </p:cNvPr>
          <p:cNvSpPr txBox="1"/>
          <p:nvPr/>
        </p:nvSpPr>
        <p:spPr>
          <a:xfrm>
            <a:off x="609600" y="1594337"/>
            <a:ext cx="11383108" cy="646331"/>
          </a:xfrm>
          <a:prstGeom prst="rect">
            <a:avLst/>
          </a:prstGeom>
          <a:noFill/>
        </p:spPr>
        <p:txBody>
          <a:bodyPr wrap="square" rtlCol="0">
            <a:spAutoFit/>
          </a:bodyPr>
          <a:lstStyle/>
          <a:p>
            <a:pPr marL="285750" indent="-285750" algn="r" defTabSz="914400" rtl="1" eaLnBrk="1" latinLnBrk="0" hangingPunct="1">
              <a:buFont typeface="Arial" panose="020B0604020202020204" pitchFamily="34" charset="0"/>
              <a:buChar char="•"/>
            </a:pPr>
            <a:r>
              <a:rPr lang="he-IL" b="1" dirty="0"/>
              <a:t>שיטת ניקוד - </a:t>
            </a:r>
            <a:r>
              <a:rPr lang="he-IL" dirty="0"/>
              <a:t>עבור כל יישום של מאפיין </a:t>
            </a:r>
            <a:r>
              <a:rPr lang="en-US" dirty="0"/>
              <a:t>Agile</a:t>
            </a:r>
            <a:r>
              <a:rPr lang="he-IL" dirty="0"/>
              <a:t> שמים בתא נקודה 1, אחרת 0.</a:t>
            </a:r>
            <a:endParaRPr lang="en-US" dirty="0"/>
          </a:p>
          <a:p>
            <a:pPr marL="285750" indent="-285750" algn="r" defTabSz="914400" rtl="1" eaLnBrk="1" latinLnBrk="0" hangingPunct="1">
              <a:buFont typeface="Arial" panose="020B0604020202020204" pitchFamily="34" charset="0"/>
              <a:buChar char="•"/>
            </a:pPr>
            <a:r>
              <a:rPr lang="he-IL" dirty="0"/>
              <a:t>הטבלה עבור </a:t>
            </a:r>
            <a:r>
              <a:rPr lang="en-US" dirty="0"/>
              <a:t>XP</a:t>
            </a:r>
            <a:r>
              <a:rPr lang="he-IL" dirty="0"/>
              <a:t>:</a:t>
            </a:r>
          </a:p>
        </p:txBody>
      </p:sp>
      <p:pic>
        <p:nvPicPr>
          <p:cNvPr id="9" name="Content Placeholder 8">
            <a:extLst>
              <a:ext uri="{FF2B5EF4-FFF2-40B4-BE49-F238E27FC236}">
                <a16:creationId xmlns:a16="http://schemas.microsoft.com/office/drawing/2014/main" id="{7976C522-7D4A-3D4D-AAC5-6482A1A35530}"/>
              </a:ext>
            </a:extLst>
          </p:cNvPr>
          <p:cNvPicPr>
            <a:picLocks noGrp="1" noChangeAspect="1"/>
          </p:cNvPicPr>
          <p:nvPr>
            <p:ph idx="1"/>
          </p:nvPr>
        </p:nvPicPr>
        <p:blipFill>
          <a:blip r:embed="rId3"/>
          <a:stretch>
            <a:fillRect/>
          </a:stretch>
        </p:blipFill>
        <p:spPr>
          <a:xfrm>
            <a:off x="332509" y="2131868"/>
            <a:ext cx="8305800" cy="2400300"/>
          </a:xfrm>
        </p:spPr>
      </p:pic>
      <p:pic>
        <p:nvPicPr>
          <p:cNvPr id="11" name="Picture 10">
            <a:extLst>
              <a:ext uri="{FF2B5EF4-FFF2-40B4-BE49-F238E27FC236}">
                <a16:creationId xmlns:a16="http://schemas.microsoft.com/office/drawing/2014/main" id="{71123B4C-333E-0947-8706-C4DE6135172B}"/>
              </a:ext>
            </a:extLst>
          </p:cNvPr>
          <p:cNvPicPr>
            <a:picLocks noChangeAspect="1"/>
          </p:cNvPicPr>
          <p:nvPr/>
        </p:nvPicPr>
        <p:blipFill>
          <a:blip r:embed="rId4"/>
          <a:stretch>
            <a:fillRect/>
          </a:stretch>
        </p:blipFill>
        <p:spPr>
          <a:xfrm>
            <a:off x="300182" y="4543598"/>
            <a:ext cx="8369300" cy="2006600"/>
          </a:xfrm>
          <a:prstGeom prst="rect">
            <a:avLst/>
          </a:prstGeom>
        </p:spPr>
      </p:pic>
    </p:spTree>
    <p:extLst>
      <p:ext uri="{BB962C8B-B14F-4D97-AF65-F5344CB8AC3E}">
        <p14:creationId xmlns:p14="http://schemas.microsoft.com/office/powerpoint/2010/main" val="240743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DC73-ABF5-3744-86A7-D817E88AC96B}"/>
              </a:ext>
            </a:extLst>
          </p:cNvPr>
          <p:cNvSpPr>
            <a:spLocks noGrp="1"/>
          </p:cNvSpPr>
          <p:nvPr>
            <p:ph type="title"/>
          </p:nvPr>
        </p:nvSpPr>
        <p:spPr/>
        <p:txBody>
          <a:bodyPr/>
          <a:lstStyle/>
          <a:p>
            <a:pPr algn="r"/>
            <a:r>
              <a:rPr lang="he-IL" dirty="0"/>
              <a:t>השוואות בין התהליכים – מימד שני </a:t>
            </a:r>
            <a:endParaRPr lang="en-US" dirty="0"/>
          </a:p>
        </p:txBody>
      </p:sp>
      <p:sp>
        <p:nvSpPr>
          <p:cNvPr id="4" name="Slide Number Placeholder 3">
            <a:extLst>
              <a:ext uri="{FF2B5EF4-FFF2-40B4-BE49-F238E27FC236}">
                <a16:creationId xmlns:a16="http://schemas.microsoft.com/office/drawing/2014/main" id="{4363DAA0-3DE7-9046-9657-723F2B33849A}"/>
              </a:ext>
            </a:extLst>
          </p:cNvPr>
          <p:cNvSpPr>
            <a:spLocks noGrp="1"/>
          </p:cNvSpPr>
          <p:nvPr>
            <p:ph type="sldNum" sz="quarter" idx="12"/>
          </p:nvPr>
        </p:nvSpPr>
        <p:spPr/>
        <p:txBody>
          <a:bodyPr/>
          <a:lstStyle/>
          <a:p>
            <a:fld id="{F0AEDA7F-6A17-6D47-AFC5-B82BDE24098D}" type="slidenum">
              <a:rPr lang="en-US" smtClean="0"/>
              <a:t>47</a:t>
            </a:fld>
            <a:endParaRPr lang="en-US"/>
          </a:p>
        </p:txBody>
      </p:sp>
      <p:sp>
        <p:nvSpPr>
          <p:cNvPr id="7" name="TextBox 6">
            <a:extLst>
              <a:ext uri="{FF2B5EF4-FFF2-40B4-BE49-F238E27FC236}">
                <a16:creationId xmlns:a16="http://schemas.microsoft.com/office/drawing/2014/main" id="{16D077B1-C9BA-4341-9539-9AB0C0DB7BF4}"/>
              </a:ext>
            </a:extLst>
          </p:cNvPr>
          <p:cNvSpPr txBox="1"/>
          <p:nvPr/>
        </p:nvSpPr>
        <p:spPr>
          <a:xfrm>
            <a:off x="609600" y="1594337"/>
            <a:ext cx="11383108" cy="369332"/>
          </a:xfrm>
          <a:prstGeom prst="rect">
            <a:avLst/>
          </a:prstGeom>
          <a:noFill/>
        </p:spPr>
        <p:txBody>
          <a:bodyPr wrap="square" rtlCol="0">
            <a:spAutoFit/>
          </a:bodyPr>
          <a:lstStyle/>
          <a:p>
            <a:pPr marL="285750" indent="-285750" algn="r" defTabSz="914400" rtl="1" eaLnBrk="1" latinLnBrk="0" hangingPunct="1">
              <a:buFont typeface="Arial" panose="020B0604020202020204" pitchFamily="34" charset="0"/>
              <a:buChar char="•"/>
            </a:pPr>
            <a:r>
              <a:rPr lang="he-IL" dirty="0"/>
              <a:t>הטבלה עבור </a:t>
            </a:r>
            <a:r>
              <a:rPr lang="en-US" dirty="0"/>
              <a:t>Scrum</a:t>
            </a:r>
            <a:r>
              <a:rPr lang="he-IL" dirty="0"/>
              <a:t>:</a:t>
            </a:r>
          </a:p>
        </p:txBody>
      </p:sp>
      <p:pic>
        <p:nvPicPr>
          <p:cNvPr id="8" name="Picture 7">
            <a:extLst>
              <a:ext uri="{FF2B5EF4-FFF2-40B4-BE49-F238E27FC236}">
                <a16:creationId xmlns:a16="http://schemas.microsoft.com/office/drawing/2014/main" id="{A03A5289-B2AF-394B-A1FD-829CA26CD7E9}"/>
              </a:ext>
            </a:extLst>
          </p:cNvPr>
          <p:cNvPicPr>
            <a:picLocks noChangeAspect="1"/>
          </p:cNvPicPr>
          <p:nvPr/>
        </p:nvPicPr>
        <p:blipFill>
          <a:blip r:embed="rId3"/>
          <a:stretch>
            <a:fillRect/>
          </a:stretch>
        </p:blipFill>
        <p:spPr>
          <a:xfrm>
            <a:off x="726440" y="2483172"/>
            <a:ext cx="9204960" cy="1376876"/>
          </a:xfrm>
          <a:prstGeom prst="rect">
            <a:avLst/>
          </a:prstGeom>
        </p:spPr>
      </p:pic>
      <p:pic>
        <p:nvPicPr>
          <p:cNvPr id="12" name="Picture 11">
            <a:extLst>
              <a:ext uri="{FF2B5EF4-FFF2-40B4-BE49-F238E27FC236}">
                <a16:creationId xmlns:a16="http://schemas.microsoft.com/office/drawing/2014/main" id="{DB48091F-6B7B-DD4D-A9F5-EA1136DE39C5}"/>
              </a:ext>
            </a:extLst>
          </p:cNvPr>
          <p:cNvPicPr>
            <a:picLocks noChangeAspect="1"/>
          </p:cNvPicPr>
          <p:nvPr/>
        </p:nvPicPr>
        <p:blipFill rotWithShape="1">
          <a:blip r:embed="rId4"/>
          <a:srcRect r="1961"/>
          <a:stretch/>
        </p:blipFill>
        <p:spPr>
          <a:xfrm>
            <a:off x="703580" y="3860049"/>
            <a:ext cx="9204960" cy="2680402"/>
          </a:xfrm>
          <a:prstGeom prst="rect">
            <a:avLst/>
          </a:prstGeom>
        </p:spPr>
      </p:pic>
    </p:spTree>
    <p:extLst>
      <p:ext uri="{BB962C8B-B14F-4D97-AF65-F5344CB8AC3E}">
        <p14:creationId xmlns:p14="http://schemas.microsoft.com/office/powerpoint/2010/main" val="110958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DC73-ABF5-3744-86A7-D817E88AC96B}"/>
              </a:ext>
            </a:extLst>
          </p:cNvPr>
          <p:cNvSpPr>
            <a:spLocks noGrp="1"/>
          </p:cNvSpPr>
          <p:nvPr>
            <p:ph type="title"/>
          </p:nvPr>
        </p:nvSpPr>
        <p:spPr/>
        <p:txBody>
          <a:bodyPr/>
          <a:lstStyle/>
          <a:p>
            <a:pPr algn="r"/>
            <a:r>
              <a:rPr lang="he-IL" dirty="0"/>
              <a:t>השוואות בין התהליכים – מימד שני </a:t>
            </a:r>
            <a:endParaRPr lang="en-US" dirty="0"/>
          </a:p>
        </p:txBody>
      </p:sp>
      <p:sp>
        <p:nvSpPr>
          <p:cNvPr id="4" name="Slide Number Placeholder 3">
            <a:extLst>
              <a:ext uri="{FF2B5EF4-FFF2-40B4-BE49-F238E27FC236}">
                <a16:creationId xmlns:a16="http://schemas.microsoft.com/office/drawing/2014/main" id="{4363DAA0-3DE7-9046-9657-723F2B33849A}"/>
              </a:ext>
            </a:extLst>
          </p:cNvPr>
          <p:cNvSpPr>
            <a:spLocks noGrp="1"/>
          </p:cNvSpPr>
          <p:nvPr>
            <p:ph type="sldNum" sz="quarter" idx="12"/>
          </p:nvPr>
        </p:nvSpPr>
        <p:spPr/>
        <p:txBody>
          <a:bodyPr/>
          <a:lstStyle/>
          <a:p>
            <a:fld id="{F0AEDA7F-6A17-6D47-AFC5-B82BDE24098D}" type="slidenum">
              <a:rPr lang="en-US" smtClean="0"/>
              <a:t>48</a:t>
            </a:fld>
            <a:endParaRPr lang="en-US"/>
          </a:p>
        </p:txBody>
      </p:sp>
      <p:sp>
        <p:nvSpPr>
          <p:cNvPr id="7" name="TextBox 6">
            <a:extLst>
              <a:ext uri="{FF2B5EF4-FFF2-40B4-BE49-F238E27FC236}">
                <a16:creationId xmlns:a16="http://schemas.microsoft.com/office/drawing/2014/main" id="{16D077B1-C9BA-4341-9539-9AB0C0DB7BF4}"/>
              </a:ext>
            </a:extLst>
          </p:cNvPr>
          <p:cNvSpPr txBox="1"/>
          <p:nvPr/>
        </p:nvSpPr>
        <p:spPr>
          <a:xfrm>
            <a:off x="609600" y="1594337"/>
            <a:ext cx="11383108" cy="1015663"/>
          </a:xfrm>
          <a:prstGeom prst="rect">
            <a:avLst/>
          </a:prstGeom>
          <a:noFill/>
        </p:spPr>
        <p:txBody>
          <a:bodyPr wrap="square" rtlCol="0">
            <a:spAutoFit/>
          </a:bodyPr>
          <a:lstStyle/>
          <a:p>
            <a:pPr marL="285750" indent="-285750" algn="r" defTabSz="914400" rtl="1" eaLnBrk="1" latinLnBrk="0" hangingPunct="1">
              <a:buFont typeface="Arial" panose="020B0604020202020204" pitchFamily="34" charset="0"/>
              <a:buChar char="•"/>
            </a:pPr>
            <a:r>
              <a:rPr lang="he-IL" sz="2000" dirty="0"/>
              <a:t>באמצעות המדידה הכמותית </a:t>
            </a:r>
            <a:r>
              <a:rPr lang="he-IL" sz="2000" dirty="0" err="1"/>
              <a:t>במימד</a:t>
            </a:r>
            <a:r>
              <a:rPr lang="he-IL" sz="2000" dirty="0"/>
              <a:t> זה, אנו יכולים לייצר כלים נוחים להשוואה בין שתי המתודולוגיות :</a:t>
            </a:r>
          </a:p>
          <a:p>
            <a:pPr marL="285750" indent="-285750" algn="r" defTabSz="914400" rtl="1" eaLnBrk="1" latinLnBrk="0" hangingPunct="1">
              <a:buFont typeface="Arial" panose="020B0604020202020204" pitchFamily="34" charset="0"/>
              <a:buChar char="•"/>
            </a:pPr>
            <a:r>
              <a:rPr lang="he-IL" sz="2000" dirty="0"/>
              <a:t>טבלה 8 מראה את ההשוואות בין הדרגות של כל מתודולוגיה, </a:t>
            </a:r>
            <a:r>
              <a:rPr lang="he-IL" sz="2000" dirty="0" err="1"/>
              <a:t>בפרקטיקות</a:t>
            </a:r>
            <a:r>
              <a:rPr lang="he-IL" sz="2000" dirty="0"/>
              <a:t> </a:t>
            </a:r>
            <a:r>
              <a:rPr lang="he-IL" sz="2000" dirty="0" err="1"/>
              <a:t>וב</a:t>
            </a:r>
            <a:r>
              <a:rPr lang="he-IL" sz="2000" dirty="0"/>
              <a:t> </a:t>
            </a:r>
            <a:r>
              <a:rPr lang="en-US" sz="2000" dirty="0"/>
              <a:t>high level</a:t>
            </a:r>
            <a:r>
              <a:rPr lang="he-IL" sz="2000" dirty="0"/>
              <a:t>.  </a:t>
            </a:r>
          </a:p>
          <a:p>
            <a:pPr marL="285750" indent="-285750" algn="r" defTabSz="914400" rtl="1" eaLnBrk="1" latinLnBrk="0" hangingPunct="1">
              <a:buFont typeface="Arial" panose="020B0604020202020204" pitchFamily="34" charset="0"/>
              <a:buChar char="•"/>
            </a:pPr>
            <a:r>
              <a:rPr lang="he-IL" sz="2000" dirty="0"/>
              <a:t>הגרף מאפשר לנו המחשה ויזואלית של ההבדלים בין שתי המתודולוגיות.</a:t>
            </a:r>
          </a:p>
        </p:txBody>
      </p:sp>
      <p:pic>
        <p:nvPicPr>
          <p:cNvPr id="5" name="Picture 4">
            <a:extLst>
              <a:ext uri="{FF2B5EF4-FFF2-40B4-BE49-F238E27FC236}">
                <a16:creationId xmlns:a16="http://schemas.microsoft.com/office/drawing/2014/main" id="{292047E8-D29A-3247-B74B-D81F32C96503}"/>
              </a:ext>
            </a:extLst>
          </p:cNvPr>
          <p:cNvPicPr>
            <a:picLocks noChangeAspect="1"/>
          </p:cNvPicPr>
          <p:nvPr/>
        </p:nvPicPr>
        <p:blipFill rotWithShape="1">
          <a:blip r:embed="rId3"/>
          <a:srcRect r="42689" b="9468"/>
          <a:stretch/>
        </p:blipFill>
        <p:spPr>
          <a:xfrm>
            <a:off x="609600" y="3843407"/>
            <a:ext cx="4091940" cy="2317363"/>
          </a:xfrm>
          <a:prstGeom prst="rect">
            <a:avLst/>
          </a:prstGeom>
        </p:spPr>
      </p:pic>
      <p:pic>
        <p:nvPicPr>
          <p:cNvPr id="9" name="Picture 8">
            <a:extLst>
              <a:ext uri="{FF2B5EF4-FFF2-40B4-BE49-F238E27FC236}">
                <a16:creationId xmlns:a16="http://schemas.microsoft.com/office/drawing/2014/main" id="{74F33412-E417-A84E-B9A9-9C97E69737B7}"/>
              </a:ext>
            </a:extLst>
          </p:cNvPr>
          <p:cNvPicPr>
            <a:picLocks noChangeAspect="1"/>
          </p:cNvPicPr>
          <p:nvPr/>
        </p:nvPicPr>
        <p:blipFill>
          <a:blip r:embed="rId4"/>
          <a:stretch>
            <a:fillRect/>
          </a:stretch>
        </p:blipFill>
        <p:spPr>
          <a:xfrm>
            <a:off x="4873768" y="4112220"/>
            <a:ext cx="7118940" cy="1779735"/>
          </a:xfrm>
          <a:prstGeom prst="rect">
            <a:avLst/>
          </a:prstGeom>
        </p:spPr>
      </p:pic>
    </p:spTree>
    <p:extLst>
      <p:ext uri="{BB962C8B-B14F-4D97-AF65-F5344CB8AC3E}">
        <p14:creationId xmlns:p14="http://schemas.microsoft.com/office/powerpoint/2010/main" val="4179233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DC73-ABF5-3744-86A7-D817E88AC96B}"/>
              </a:ext>
            </a:extLst>
          </p:cNvPr>
          <p:cNvSpPr>
            <a:spLocks noGrp="1"/>
          </p:cNvSpPr>
          <p:nvPr>
            <p:ph type="title"/>
          </p:nvPr>
        </p:nvSpPr>
        <p:spPr/>
        <p:txBody>
          <a:bodyPr/>
          <a:lstStyle/>
          <a:p>
            <a:pPr algn="r"/>
            <a:r>
              <a:rPr lang="he-IL" dirty="0"/>
              <a:t>השוואות בין התהליכים – מימד שלישי </a:t>
            </a:r>
            <a:endParaRPr lang="en-US" dirty="0"/>
          </a:p>
        </p:txBody>
      </p:sp>
      <p:sp>
        <p:nvSpPr>
          <p:cNvPr id="4" name="Slide Number Placeholder 3">
            <a:extLst>
              <a:ext uri="{FF2B5EF4-FFF2-40B4-BE49-F238E27FC236}">
                <a16:creationId xmlns:a16="http://schemas.microsoft.com/office/drawing/2014/main" id="{4363DAA0-3DE7-9046-9657-723F2B33849A}"/>
              </a:ext>
            </a:extLst>
          </p:cNvPr>
          <p:cNvSpPr>
            <a:spLocks noGrp="1"/>
          </p:cNvSpPr>
          <p:nvPr>
            <p:ph type="sldNum" sz="quarter" idx="12"/>
          </p:nvPr>
        </p:nvSpPr>
        <p:spPr/>
        <p:txBody>
          <a:bodyPr/>
          <a:lstStyle/>
          <a:p>
            <a:fld id="{F0AEDA7F-6A17-6D47-AFC5-B82BDE24098D}" type="slidenum">
              <a:rPr lang="en-US" smtClean="0"/>
              <a:t>49</a:t>
            </a:fld>
            <a:endParaRPr lang="en-US"/>
          </a:p>
        </p:txBody>
      </p:sp>
      <p:sp>
        <p:nvSpPr>
          <p:cNvPr id="7" name="TextBox 6">
            <a:extLst>
              <a:ext uri="{FF2B5EF4-FFF2-40B4-BE49-F238E27FC236}">
                <a16:creationId xmlns:a16="http://schemas.microsoft.com/office/drawing/2014/main" id="{16D077B1-C9BA-4341-9539-9AB0C0DB7BF4}"/>
              </a:ext>
            </a:extLst>
          </p:cNvPr>
          <p:cNvSpPr txBox="1"/>
          <p:nvPr/>
        </p:nvSpPr>
        <p:spPr>
          <a:xfrm>
            <a:off x="609600" y="1594337"/>
            <a:ext cx="11383108" cy="400110"/>
          </a:xfrm>
          <a:prstGeom prst="rect">
            <a:avLst/>
          </a:prstGeom>
          <a:noFill/>
        </p:spPr>
        <p:txBody>
          <a:bodyPr wrap="square" rtlCol="0">
            <a:spAutoFit/>
          </a:bodyPr>
          <a:lstStyle/>
          <a:p>
            <a:pPr marL="285750" indent="-285750" algn="r" defTabSz="914400" rtl="1" eaLnBrk="1" latinLnBrk="0" hangingPunct="1">
              <a:buFont typeface="Arial" panose="020B0604020202020204" pitchFamily="34" charset="0"/>
              <a:buChar char="•"/>
            </a:pPr>
            <a:r>
              <a:rPr lang="he-IL" sz="2000" dirty="0"/>
              <a:t>הטבלה מראה לנו איזה פרקטיקות של כל מתודולוגיה מיישמות את ערכי ה </a:t>
            </a:r>
            <a:r>
              <a:rPr lang="en-US" sz="2000" dirty="0"/>
              <a:t>Agile</a:t>
            </a:r>
            <a:r>
              <a:rPr lang="he-IL" sz="2000" dirty="0"/>
              <a:t>.</a:t>
            </a:r>
          </a:p>
        </p:txBody>
      </p:sp>
      <p:pic>
        <p:nvPicPr>
          <p:cNvPr id="10" name="Picture 9">
            <a:extLst>
              <a:ext uri="{FF2B5EF4-FFF2-40B4-BE49-F238E27FC236}">
                <a16:creationId xmlns:a16="http://schemas.microsoft.com/office/drawing/2014/main" id="{15C1D089-167B-3D43-8296-1F307ED79DED}"/>
              </a:ext>
            </a:extLst>
          </p:cNvPr>
          <p:cNvPicPr>
            <a:picLocks noChangeAspect="1"/>
          </p:cNvPicPr>
          <p:nvPr/>
        </p:nvPicPr>
        <p:blipFill>
          <a:blip r:embed="rId3"/>
          <a:stretch>
            <a:fillRect/>
          </a:stretch>
        </p:blipFill>
        <p:spPr>
          <a:xfrm>
            <a:off x="1071562" y="2242145"/>
            <a:ext cx="7477858" cy="1311501"/>
          </a:xfrm>
          <a:prstGeom prst="rect">
            <a:avLst/>
          </a:prstGeom>
        </p:spPr>
      </p:pic>
      <p:pic>
        <p:nvPicPr>
          <p:cNvPr id="12" name="Picture 11">
            <a:extLst>
              <a:ext uri="{FF2B5EF4-FFF2-40B4-BE49-F238E27FC236}">
                <a16:creationId xmlns:a16="http://schemas.microsoft.com/office/drawing/2014/main" id="{C81EB6DA-EDB1-0D48-9A99-E7BE0CC8B137}"/>
              </a:ext>
            </a:extLst>
          </p:cNvPr>
          <p:cNvPicPr>
            <a:picLocks noChangeAspect="1"/>
          </p:cNvPicPr>
          <p:nvPr/>
        </p:nvPicPr>
        <p:blipFill rotWithShape="1">
          <a:blip r:embed="rId4"/>
          <a:srcRect l="1038" t="5336" r="-2230"/>
          <a:stretch/>
        </p:blipFill>
        <p:spPr>
          <a:xfrm>
            <a:off x="1070264" y="3553646"/>
            <a:ext cx="7647710" cy="2417999"/>
          </a:xfrm>
          <a:prstGeom prst="rect">
            <a:avLst/>
          </a:prstGeom>
        </p:spPr>
      </p:pic>
    </p:spTree>
    <p:extLst>
      <p:ext uri="{BB962C8B-B14F-4D97-AF65-F5344CB8AC3E}">
        <p14:creationId xmlns:p14="http://schemas.microsoft.com/office/powerpoint/2010/main" val="600057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DB63-0AD0-A74D-BABA-8D70B281F996}"/>
              </a:ext>
            </a:extLst>
          </p:cNvPr>
          <p:cNvSpPr>
            <a:spLocks noGrp="1"/>
          </p:cNvSpPr>
          <p:nvPr>
            <p:ph type="title"/>
          </p:nvPr>
        </p:nvSpPr>
        <p:spPr/>
        <p:txBody>
          <a:bodyPr/>
          <a:lstStyle/>
          <a:p>
            <a:pPr algn="r" rtl="1"/>
            <a:r>
              <a:rPr lang="he-IL" dirty="0"/>
              <a:t> מתודולוגיית </a:t>
            </a:r>
            <a:r>
              <a:rPr lang="en-US" dirty="0"/>
              <a:t>Agile</a:t>
            </a:r>
          </a:p>
        </p:txBody>
      </p:sp>
      <p:sp>
        <p:nvSpPr>
          <p:cNvPr id="3" name="Content Placeholder 2">
            <a:extLst>
              <a:ext uri="{FF2B5EF4-FFF2-40B4-BE49-F238E27FC236}">
                <a16:creationId xmlns:a16="http://schemas.microsoft.com/office/drawing/2014/main" id="{EE9020A6-CF4E-4540-8346-5D6FA47145AB}"/>
              </a:ext>
            </a:extLst>
          </p:cNvPr>
          <p:cNvSpPr>
            <a:spLocks noGrp="1"/>
          </p:cNvSpPr>
          <p:nvPr>
            <p:ph idx="1"/>
          </p:nvPr>
        </p:nvSpPr>
        <p:spPr/>
        <p:txBody>
          <a:bodyPr/>
          <a:lstStyle/>
          <a:p>
            <a:pPr marL="0" indent="0" algn="r" rtl="1">
              <a:buNone/>
            </a:pPr>
            <a:r>
              <a:rPr lang="en-US" dirty="0"/>
              <a:t>  Agile Software Development </a:t>
            </a:r>
            <a:r>
              <a:rPr lang="he-IL" dirty="0"/>
              <a:t>היא גישה בהנדסת תוכנה המניחה שפיתוח תוכנה הוא ביסודו בעיה אמפירית (בעיה שאפשר לפתור אותה בעזרת ניסיון בלבד), ולא ניתן לפתור אותה בשיטות המתבססות על חיזוי או תכנון.</a:t>
            </a:r>
          </a:p>
          <a:p>
            <a:pPr marL="0" indent="0" algn="r" rtl="1">
              <a:buNone/>
            </a:pPr>
            <a:r>
              <a:rPr lang="he-IL" dirty="0"/>
              <a:t>באנגלית, המונח </a:t>
            </a:r>
            <a:r>
              <a:rPr lang="en-US" dirty="0"/>
              <a:t>Agile </a:t>
            </a:r>
            <a:r>
              <a:rPr lang="he-IL" dirty="0"/>
              <a:t>פירושו "זריז, קל רגליים, נע במהירות ובחן", ותרגומו לעברית הוא "זמיש" (הלחם של זריז וגמיש). </a:t>
            </a:r>
          </a:p>
          <a:p>
            <a:pPr marL="0" indent="0" algn="r" rtl="1">
              <a:buNone/>
            </a:pPr>
            <a:r>
              <a:rPr lang="he-IL" dirty="0"/>
              <a:t>הגישה קובעת שפיתוח תוכנה הוא פיתוח מוצר חדש ומתייחסת אליו כמשחק של שיתוף פעולה </a:t>
            </a:r>
            <a:r>
              <a:rPr lang="he-IL" dirty="0" err="1"/>
              <a:t>מוכוון־מטרה</a:t>
            </a:r>
            <a:r>
              <a:rPr lang="he-IL" dirty="0"/>
              <a:t>. הגישה הזריזה לפיתוח תוכנה מניחה שלא ניתן להגדיר במלואה תוכנה מסוימת קודם לפיתוחה בפועל, ומתמקדת במקום זאת בשיפור יכולתו של הצוות לספק תוצרים במהירות ולהגיב לדרישות העולות תוך כדי הפיתוח.</a:t>
            </a:r>
          </a:p>
          <a:p>
            <a:pPr marL="0" indent="0" algn="r" rtl="1">
              <a:buNone/>
            </a:pPr>
            <a:endParaRPr lang="en-US"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5</a:t>
            </a:fld>
            <a:endParaRPr lang="en-US"/>
          </a:p>
        </p:txBody>
      </p:sp>
    </p:spTree>
    <p:extLst>
      <p:ext uri="{BB962C8B-B14F-4D97-AF65-F5344CB8AC3E}">
        <p14:creationId xmlns:p14="http://schemas.microsoft.com/office/powerpoint/2010/main" val="4139849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DC73-ABF5-3744-86A7-D817E88AC96B}"/>
              </a:ext>
            </a:extLst>
          </p:cNvPr>
          <p:cNvSpPr>
            <a:spLocks noGrp="1"/>
          </p:cNvSpPr>
          <p:nvPr>
            <p:ph type="title"/>
          </p:nvPr>
        </p:nvSpPr>
        <p:spPr/>
        <p:txBody>
          <a:bodyPr/>
          <a:lstStyle/>
          <a:p>
            <a:pPr algn="r"/>
            <a:r>
              <a:rPr lang="he-IL" dirty="0"/>
              <a:t>השוואות בין התהליכים – מימד רביעי </a:t>
            </a:r>
            <a:endParaRPr lang="en-US" dirty="0"/>
          </a:p>
        </p:txBody>
      </p:sp>
      <p:sp>
        <p:nvSpPr>
          <p:cNvPr id="4" name="Slide Number Placeholder 3">
            <a:extLst>
              <a:ext uri="{FF2B5EF4-FFF2-40B4-BE49-F238E27FC236}">
                <a16:creationId xmlns:a16="http://schemas.microsoft.com/office/drawing/2014/main" id="{4363DAA0-3DE7-9046-9657-723F2B33849A}"/>
              </a:ext>
            </a:extLst>
          </p:cNvPr>
          <p:cNvSpPr>
            <a:spLocks noGrp="1"/>
          </p:cNvSpPr>
          <p:nvPr>
            <p:ph type="sldNum" sz="quarter" idx="12"/>
          </p:nvPr>
        </p:nvSpPr>
        <p:spPr/>
        <p:txBody>
          <a:bodyPr/>
          <a:lstStyle/>
          <a:p>
            <a:fld id="{F0AEDA7F-6A17-6D47-AFC5-B82BDE24098D}" type="slidenum">
              <a:rPr lang="en-US" smtClean="0"/>
              <a:t>50</a:t>
            </a:fld>
            <a:endParaRPr lang="en-US"/>
          </a:p>
        </p:txBody>
      </p:sp>
      <p:pic>
        <p:nvPicPr>
          <p:cNvPr id="5" name="Picture 4">
            <a:extLst>
              <a:ext uri="{FF2B5EF4-FFF2-40B4-BE49-F238E27FC236}">
                <a16:creationId xmlns:a16="http://schemas.microsoft.com/office/drawing/2014/main" id="{577AF147-E473-1C4A-93B7-81E0F6547DBF}"/>
              </a:ext>
            </a:extLst>
          </p:cNvPr>
          <p:cNvPicPr>
            <a:picLocks noChangeAspect="1"/>
          </p:cNvPicPr>
          <p:nvPr/>
        </p:nvPicPr>
        <p:blipFill>
          <a:blip r:embed="rId3"/>
          <a:stretch>
            <a:fillRect/>
          </a:stretch>
        </p:blipFill>
        <p:spPr>
          <a:xfrm>
            <a:off x="609600" y="2197509"/>
            <a:ext cx="8679518" cy="4186831"/>
          </a:xfrm>
          <a:prstGeom prst="rect">
            <a:avLst/>
          </a:prstGeom>
        </p:spPr>
      </p:pic>
    </p:spTree>
    <p:extLst>
      <p:ext uri="{BB962C8B-B14F-4D97-AF65-F5344CB8AC3E}">
        <p14:creationId xmlns:p14="http://schemas.microsoft.com/office/powerpoint/2010/main" val="2286223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610F-18E8-D548-8F3A-1CFCC1C9C8C3}"/>
              </a:ext>
            </a:extLst>
          </p:cNvPr>
          <p:cNvSpPr>
            <a:spLocks noGrp="1"/>
          </p:cNvSpPr>
          <p:nvPr>
            <p:ph type="title"/>
          </p:nvPr>
        </p:nvSpPr>
        <p:spPr/>
        <p:txBody>
          <a:bodyPr/>
          <a:lstStyle/>
          <a:p>
            <a:pPr algn="r"/>
            <a:r>
              <a:rPr lang="he-IL" dirty="0"/>
              <a:t>מסקנות כותב המאמר</a:t>
            </a:r>
            <a:endParaRPr lang="en-US" dirty="0"/>
          </a:p>
        </p:txBody>
      </p:sp>
      <p:sp>
        <p:nvSpPr>
          <p:cNvPr id="3" name="Content Placeholder 2">
            <a:extLst>
              <a:ext uri="{FF2B5EF4-FFF2-40B4-BE49-F238E27FC236}">
                <a16:creationId xmlns:a16="http://schemas.microsoft.com/office/drawing/2014/main" id="{B0D2BF35-2C00-0B42-AC65-CBA0C144F951}"/>
              </a:ext>
            </a:extLst>
          </p:cNvPr>
          <p:cNvSpPr>
            <a:spLocks noGrp="1"/>
          </p:cNvSpPr>
          <p:nvPr>
            <p:ph idx="1"/>
          </p:nvPr>
        </p:nvSpPr>
        <p:spPr>
          <a:xfrm>
            <a:off x="609600" y="1600200"/>
            <a:ext cx="10972800" cy="1346200"/>
          </a:xfrm>
        </p:spPr>
        <p:txBody>
          <a:bodyPr/>
          <a:lstStyle/>
          <a:p>
            <a:r>
              <a:rPr lang="he-IL" dirty="0"/>
              <a:t>שלבי הפיתוח ב </a:t>
            </a:r>
            <a:r>
              <a:rPr lang="en-US" dirty="0"/>
              <a:t>XP</a:t>
            </a:r>
            <a:r>
              <a:rPr lang="he-IL" dirty="0"/>
              <a:t> יותר תואמים ל </a:t>
            </a:r>
            <a:r>
              <a:rPr lang="en-US" dirty="0"/>
              <a:t>Agile</a:t>
            </a:r>
            <a:r>
              <a:rPr lang="he-IL" dirty="0"/>
              <a:t> מאשר </a:t>
            </a:r>
            <a:r>
              <a:rPr lang="en-US" dirty="0"/>
              <a:t>Scrum</a:t>
            </a:r>
            <a:r>
              <a:rPr lang="he-IL" dirty="0"/>
              <a:t>.</a:t>
            </a:r>
          </a:p>
          <a:p>
            <a:r>
              <a:rPr lang="he-IL" dirty="0"/>
              <a:t>הפרקטיקות והכלים בהם נעשה שימוש ב </a:t>
            </a:r>
            <a:r>
              <a:rPr lang="en-US" dirty="0"/>
              <a:t>Scrum</a:t>
            </a:r>
            <a:r>
              <a:rPr lang="he-IL" dirty="0"/>
              <a:t> ממשים יותר את </a:t>
            </a:r>
            <a:r>
              <a:rPr lang="en-US" dirty="0"/>
              <a:t>Agile</a:t>
            </a:r>
            <a:r>
              <a:rPr lang="he-IL" dirty="0"/>
              <a:t> מאשר הכלים ב </a:t>
            </a:r>
            <a:r>
              <a:rPr lang="en-US" dirty="0"/>
              <a:t>XP</a:t>
            </a:r>
            <a:r>
              <a:rPr lang="he-IL" dirty="0"/>
              <a:t>.</a:t>
            </a:r>
          </a:p>
          <a:p>
            <a:endParaRPr lang="he-IL" dirty="0"/>
          </a:p>
          <a:p>
            <a:endParaRPr lang="en-US" dirty="0"/>
          </a:p>
        </p:txBody>
      </p:sp>
      <p:sp>
        <p:nvSpPr>
          <p:cNvPr id="4" name="Slide Number Placeholder 3">
            <a:extLst>
              <a:ext uri="{FF2B5EF4-FFF2-40B4-BE49-F238E27FC236}">
                <a16:creationId xmlns:a16="http://schemas.microsoft.com/office/drawing/2014/main" id="{0874509E-E826-3A41-9F0F-5C7031AD5CBA}"/>
              </a:ext>
            </a:extLst>
          </p:cNvPr>
          <p:cNvSpPr>
            <a:spLocks noGrp="1"/>
          </p:cNvSpPr>
          <p:nvPr>
            <p:ph type="sldNum" sz="quarter" idx="12"/>
          </p:nvPr>
        </p:nvSpPr>
        <p:spPr/>
        <p:txBody>
          <a:bodyPr/>
          <a:lstStyle/>
          <a:p>
            <a:fld id="{F0AEDA7F-6A17-6D47-AFC5-B82BDE24098D}" type="slidenum">
              <a:rPr lang="en-US" smtClean="0"/>
              <a:t>51</a:t>
            </a:fld>
            <a:endParaRPr lang="en-US"/>
          </a:p>
        </p:txBody>
      </p:sp>
    </p:spTree>
    <p:extLst>
      <p:ext uri="{BB962C8B-B14F-4D97-AF65-F5344CB8AC3E}">
        <p14:creationId xmlns:p14="http://schemas.microsoft.com/office/powerpoint/2010/main" val="2825976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A157-6FD1-F44F-BE86-664C58143493}"/>
              </a:ext>
            </a:extLst>
          </p:cNvPr>
          <p:cNvSpPr>
            <a:spLocks noGrp="1"/>
          </p:cNvSpPr>
          <p:nvPr>
            <p:ph type="title"/>
          </p:nvPr>
        </p:nvSpPr>
        <p:spPr/>
        <p:txBody>
          <a:bodyPr/>
          <a:lstStyle/>
          <a:p>
            <a:pPr algn="r"/>
            <a:r>
              <a:rPr lang="he-IL" dirty="0"/>
              <a:t>מקורות</a:t>
            </a:r>
            <a:endParaRPr lang="en-US" dirty="0"/>
          </a:p>
        </p:txBody>
      </p:sp>
      <p:sp>
        <p:nvSpPr>
          <p:cNvPr id="3" name="Content Placeholder 2">
            <a:extLst>
              <a:ext uri="{FF2B5EF4-FFF2-40B4-BE49-F238E27FC236}">
                <a16:creationId xmlns:a16="http://schemas.microsoft.com/office/drawing/2014/main" id="{B85EE4B2-ED0A-2D4E-A2BC-4BC094F89753}"/>
              </a:ext>
            </a:extLst>
          </p:cNvPr>
          <p:cNvSpPr>
            <a:spLocks noGrp="1"/>
          </p:cNvSpPr>
          <p:nvPr>
            <p:ph idx="1"/>
          </p:nvPr>
        </p:nvSpPr>
        <p:spPr/>
        <p:txBody>
          <a:bodyPr/>
          <a:lstStyle/>
          <a:p>
            <a:r>
              <a:rPr lang="en-US" dirty="0">
                <a:hlinkClick r:id="rId2"/>
              </a:rPr>
              <a:t>https://he.wikipedia.org/wiki/Scrum</a:t>
            </a:r>
            <a:endParaRPr lang="he-IL" dirty="0"/>
          </a:p>
          <a:p>
            <a:r>
              <a:rPr lang="en-US" dirty="0">
                <a:hlinkClick r:id="rId3"/>
              </a:rPr>
              <a:t>https://www.visual-paradigm.com/scrum/what-is-sprint-review/</a:t>
            </a:r>
            <a:endParaRPr lang="he-IL" dirty="0"/>
          </a:p>
          <a:p>
            <a:r>
              <a:rPr lang="en-US" dirty="0">
                <a:hlinkClick r:id="rId4"/>
              </a:rPr>
              <a:t>https://www.scrum.org/resources/what-is-a-sprint-retrospective</a:t>
            </a:r>
            <a:endParaRPr lang="he-IL" dirty="0"/>
          </a:p>
          <a:p>
            <a:r>
              <a:rPr lang="en-US" dirty="0">
                <a:hlinkClick r:id="rId5"/>
              </a:rPr>
              <a:t>https://zenkit.com/en/blog/scrum-101-an-introduction-to-scrum-project-management/</a:t>
            </a:r>
            <a:endParaRPr lang="he-IL" dirty="0"/>
          </a:p>
          <a:p>
            <a:r>
              <a:rPr lang="en-US" dirty="0"/>
              <a:t>https://</a:t>
            </a:r>
            <a:r>
              <a:rPr lang="en-US" dirty="0" err="1"/>
              <a:t>www.researchgate.net</a:t>
            </a:r>
            <a:r>
              <a:rPr lang="en-US" dirty="0"/>
              <a:t>/profile/</a:t>
            </a:r>
            <a:r>
              <a:rPr lang="en-US" dirty="0" err="1"/>
              <a:t>Asif_Gill</a:t>
            </a:r>
            <a:r>
              <a:rPr lang="en-US" dirty="0"/>
              <a:t>/publication/289748348_Comparative_evaluation_of_XP_and_scrum_using_the_4d_analytical_tool_4-DAT/links/562cb33508ae04c2aeb486d9/Comparative-evaluation-of-XP-and-scrum-using-the-4d-analytical-tool-4-DAT.pdf</a:t>
            </a:r>
            <a:endParaRPr lang="he-IL" dirty="0"/>
          </a:p>
          <a:p>
            <a:r>
              <a:rPr lang="en-US" dirty="0">
                <a:hlinkClick r:id="rId6"/>
              </a:rPr>
              <a:t>https://www.smartsheet.com/agile-vs-scrum-vs-waterfall-vs-kanban</a:t>
            </a:r>
            <a:endParaRPr lang="he-IL" dirty="0"/>
          </a:p>
          <a:p>
            <a:r>
              <a:rPr lang="en-US" dirty="0">
                <a:hlinkClick r:id="rId7"/>
              </a:rPr>
              <a:t>https://agilemanifesto.org/</a:t>
            </a:r>
            <a:endParaRPr lang="en-US" dirty="0"/>
          </a:p>
        </p:txBody>
      </p:sp>
      <p:sp>
        <p:nvSpPr>
          <p:cNvPr id="4" name="Slide Number Placeholder 3">
            <a:extLst>
              <a:ext uri="{FF2B5EF4-FFF2-40B4-BE49-F238E27FC236}">
                <a16:creationId xmlns:a16="http://schemas.microsoft.com/office/drawing/2014/main" id="{3104001B-4A67-D240-A5D1-5DC13B05BB7A}"/>
              </a:ext>
            </a:extLst>
          </p:cNvPr>
          <p:cNvSpPr>
            <a:spLocks noGrp="1"/>
          </p:cNvSpPr>
          <p:nvPr>
            <p:ph type="sldNum" sz="quarter" idx="12"/>
          </p:nvPr>
        </p:nvSpPr>
        <p:spPr/>
        <p:txBody>
          <a:bodyPr/>
          <a:lstStyle/>
          <a:p>
            <a:fld id="{F0AEDA7F-6A17-6D47-AFC5-B82BDE24098D}" type="slidenum">
              <a:rPr lang="en-US" smtClean="0"/>
              <a:t>52</a:t>
            </a:fld>
            <a:endParaRPr lang="en-US"/>
          </a:p>
        </p:txBody>
      </p:sp>
    </p:spTree>
    <p:extLst>
      <p:ext uri="{BB962C8B-B14F-4D97-AF65-F5344CB8AC3E}">
        <p14:creationId xmlns:p14="http://schemas.microsoft.com/office/powerpoint/2010/main" val="3670114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0B0C-03AC-D64D-9BDA-396C3768B245}"/>
              </a:ext>
            </a:extLst>
          </p:cNvPr>
          <p:cNvSpPr>
            <a:spLocks noGrp="1"/>
          </p:cNvSpPr>
          <p:nvPr>
            <p:ph type="title"/>
          </p:nvPr>
        </p:nvSpPr>
        <p:spPr/>
        <p:txBody>
          <a:bodyPr/>
          <a:lstStyle/>
          <a:p>
            <a:pPr algn="r" defTabSz="914400" rtl="0" eaLnBrk="1" latinLnBrk="0" hangingPunct="1">
              <a:spcBef>
                <a:spcPct val="0"/>
              </a:spcBef>
              <a:buNone/>
            </a:pPr>
            <a:r>
              <a:rPr lang="he-IL" dirty="0"/>
              <a:t>בדיחה בהמלצת יגאל</a:t>
            </a:r>
            <a:endParaRPr lang="en-US" dirty="0"/>
          </a:p>
        </p:txBody>
      </p:sp>
      <p:sp>
        <p:nvSpPr>
          <p:cNvPr id="4" name="Slide Number Placeholder 3">
            <a:extLst>
              <a:ext uri="{FF2B5EF4-FFF2-40B4-BE49-F238E27FC236}">
                <a16:creationId xmlns:a16="http://schemas.microsoft.com/office/drawing/2014/main" id="{9B0E6CEC-DDAE-934A-92F3-181143F11A55}"/>
              </a:ext>
            </a:extLst>
          </p:cNvPr>
          <p:cNvSpPr>
            <a:spLocks noGrp="1"/>
          </p:cNvSpPr>
          <p:nvPr>
            <p:ph type="sldNum" sz="quarter" idx="12"/>
          </p:nvPr>
        </p:nvSpPr>
        <p:spPr/>
        <p:txBody>
          <a:bodyPr/>
          <a:lstStyle/>
          <a:p>
            <a:fld id="{F0AEDA7F-6A17-6D47-AFC5-B82BDE24098D}" type="slidenum">
              <a:rPr lang="en-US" smtClean="0"/>
              <a:t>53</a:t>
            </a:fld>
            <a:endParaRPr lang="en-US"/>
          </a:p>
        </p:txBody>
      </p:sp>
      <p:sp>
        <p:nvSpPr>
          <p:cNvPr id="5" name="TextBox 4">
            <a:extLst>
              <a:ext uri="{FF2B5EF4-FFF2-40B4-BE49-F238E27FC236}">
                <a16:creationId xmlns:a16="http://schemas.microsoft.com/office/drawing/2014/main" id="{637F8C9F-D1F2-B54E-A10E-82204A0F6054}"/>
              </a:ext>
            </a:extLst>
          </p:cNvPr>
          <p:cNvSpPr txBox="1"/>
          <p:nvPr/>
        </p:nvSpPr>
        <p:spPr>
          <a:xfrm>
            <a:off x="609600" y="2124635"/>
            <a:ext cx="7770973" cy="1200329"/>
          </a:xfrm>
          <a:prstGeom prst="rect">
            <a:avLst/>
          </a:prstGeom>
          <a:noFill/>
        </p:spPr>
        <p:txBody>
          <a:bodyPr wrap="none" rtlCol="0">
            <a:spAutoFit/>
          </a:bodyPr>
          <a:lstStyle/>
          <a:p>
            <a:pPr rtl="1"/>
            <a:r>
              <a:rPr lang="en-US" sz="2400" b="1" dirty="0"/>
              <a:t>Question:</a:t>
            </a:r>
            <a:r>
              <a:rPr lang="en-US" sz="2400" dirty="0"/>
              <a:t> In a bacon-and-egg breakfast, </a:t>
            </a:r>
            <a:endParaRPr lang="he-IL" sz="2400" dirty="0"/>
          </a:p>
          <a:p>
            <a:pPr rtl="1"/>
            <a:r>
              <a:rPr lang="en-US" sz="2400" dirty="0"/>
              <a:t>what's the difference between the Chicken and the Pig?</a:t>
            </a:r>
            <a:br>
              <a:rPr lang="en-US" sz="2400" dirty="0"/>
            </a:br>
            <a:endParaRPr lang="en-US" sz="2400" dirty="0"/>
          </a:p>
        </p:txBody>
      </p:sp>
      <p:sp>
        <p:nvSpPr>
          <p:cNvPr id="6" name="TextBox 5">
            <a:extLst>
              <a:ext uri="{FF2B5EF4-FFF2-40B4-BE49-F238E27FC236}">
                <a16:creationId xmlns:a16="http://schemas.microsoft.com/office/drawing/2014/main" id="{4BBE080F-F798-E04A-9350-9C579827F148}"/>
              </a:ext>
            </a:extLst>
          </p:cNvPr>
          <p:cNvSpPr txBox="1"/>
          <p:nvPr/>
        </p:nvSpPr>
        <p:spPr>
          <a:xfrm>
            <a:off x="609600" y="3325434"/>
            <a:ext cx="7696339" cy="830997"/>
          </a:xfrm>
          <a:prstGeom prst="rect">
            <a:avLst/>
          </a:prstGeom>
          <a:noFill/>
        </p:spPr>
        <p:txBody>
          <a:bodyPr wrap="none" rtlCol="0">
            <a:spAutoFit/>
          </a:bodyPr>
          <a:lstStyle/>
          <a:p>
            <a:pPr rtl="1"/>
            <a:r>
              <a:rPr lang="en-US" sz="2400" b="1" dirty="0"/>
              <a:t>Answer:</a:t>
            </a:r>
            <a:r>
              <a:rPr lang="en-US" sz="2400" dirty="0"/>
              <a:t> </a:t>
            </a:r>
            <a:r>
              <a:rPr lang="en-US" sz="2400" i="1" dirty="0"/>
              <a:t>The Chicken is involved, but the Pig commits!</a:t>
            </a:r>
            <a:br>
              <a:rPr lang="en-US" sz="2400" dirty="0"/>
            </a:br>
            <a:endParaRPr lang="en-US" sz="2400" dirty="0"/>
          </a:p>
        </p:txBody>
      </p:sp>
    </p:spTree>
    <p:extLst>
      <p:ext uri="{BB962C8B-B14F-4D97-AF65-F5344CB8AC3E}">
        <p14:creationId xmlns:p14="http://schemas.microsoft.com/office/powerpoint/2010/main" val="149011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תוצאת תמונה עבור ‪agile‬‏">
            <a:extLst>
              <a:ext uri="{FF2B5EF4-FFF2-40B4-BE49-F238E27FC236}">
                <a16:creationId xmlns:a16="http://schemas.microsoft.com/office/drawing/2014/main" id="{B75CBFEF-DF73-4AF6-99F1-D97D5189F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3" y="319088"/>
            <a:ext cx="11496675" cy="6219825"/>
          </a:xfrm>
          <a:prstGeom prst="rect">
            <a:avLst/>
          </a:prstGeom>
          <a:noFill/>
          <a:extLst>
            <a:ext uri="{909E8E84-426E-40DD-AFC4-6F175D3DCCD1}">
              <a14:hiddenFill xmlns:a14="http://schemas.microsoft.com/office/drawing/2010/main">
                <a:solidFill>
                  <a:srgbClr val="FFFFFF"/>
                </a:solidFill>
              </a14:hiddenFill>
            </a:ext>
          </a:extLst>
        </p:spPr>
      </p:pic>
      <p:sp>
        <p:nvSpPr>
          <p:cNvPr id="2" name="מציין מיקום של מספר שקופית 1"/>
          <p:cNvSpPr>
            <a:spLocks noGrp="1"/>
          </p:cNvSpPr>
          <p:nvPr>
            <p:ph type="sldNum" sz="quarter" idx="12"/>
          </p:nvPr>
        </p:nvSpPr>
        <p:spPr/>
        <p:txBody>
          <a:bodyPr/>
          <a:lstStyle/>
          <a:p>
            <a:fld id="{F0AEDA7F-6A17-6D47-AFC5-B82BDE24098D}" type="slidenum">
              <a:rPr lang="en-US" smtClean="0"/>
              <a:t>6</a:t>
            </a:fld>
            <a:endParaRPr lang="en-US"/>
          </a:p>
        </p:txBody>
      </p:sp>
    </p:spTree>
    <p:extLst>
      <p:ext uri="{BB962C8B-B14F-4D97-AF65-F5344CB8AC3E}">
        <p14:creationId xmlns:p14="http://schemas.microsoft.com/office/powerpoint/2010/main" val="1630163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0611FFBB-6C25-4364-A579-EEF9FF7A42A8}"/>
              </a:ext>
            </a:extLst>
          </p:cNvPr>
          <p:cNvSpPr>
            <a:spLocks noGrp="1"/>
          </p:cNvSpPr>
          <p:nvPr>
            <p:ph idx="1"/>
          </p:nvPr>
        </p:nvSpPr>
        <p:spPr/>
        <p:txBody>
          <a:bodyPr>
            <a:normAutofit/>
          </a:bodyPr>
          <a:lstStyle/>
          <a:p>
            <a:pPr marL="0" indent="0" algn="r" rtl="1">
              <a:buNone/>
            </a:pPr>
            <a:endParaRPr lang="he-IL" dirty="0"/>
          </a:p>
          <a:p>
            <a:pPr marL="0" indent="0" algn="r" rtl="1">
              <a:buNone/>
            </a:pPr>
            <a:r>
              <a:rPr lang="he-IL" dirty="0"/>
              <a:t>בפברואר 2001 התכנסו 17 אנשים שנחשבו מובילי דעת בעולם התוכנה באתר סקי ביוטה כדי לדון בנושא מתודולוגיות של פיתוח תוכנה. האנשים שנפגשו היו מובילים בתחום של תפיסות פיתוח מודרניות </a:t>
            </a:r>
            <a:r>
              <a:rPr lang="he-IL"/>
              <a:t>(</a:t>
            </a:r>
            <a:r>
              <a:rPr lang="en-US"/>
              <a:t>XP ,Scrum ,FDD ,Xbreed ,DSDM</a:t>
            </a:r>
            <a:r>
              <a:rPr lang="he-IL"/>
              <a:t> ועוד</a:t>
            </a:r>
            <a:r>
              <a:rPr lang="he-IL" dirty="0"/>
              <a:t>) וניסו למצוא מכנה משותף כדי לקדם את הרעיונות שלהם. הם הצליחו להסכים על משהו משמעותי ובעל תוכן לעולם </a:t>
            </a:r>
            <a:r>
              <a:rPr lang="he-IL"/>
              <a:t>התוכנה – </a:t>
            </a:r>
            <a:r>
              <a:rPr lang="en-US"/>
              <a:t>The </a:t>
            </a:r>
            <a:r>
              <a:rPr lang="en-US" dirty="0"/>
              <a:t>Agile Manifesto</a:t>
            </a:r>
            <a:r>
              <a:rPr lang="he-IL" dirty="0"/>
              <a:t>,</a:t>
            </a:r>
            <a:r>
              <a:rPr lang="en-US" dirty="0"/>
              <a:t> </a:t>
            </a:r>
            <a:r>
              <a:rPr lang="he-IL" dirty="0"/>
              <a:t> המניפסט הזה הוא למעשה הפעם הראשונה הגדירו מהו תהליך נכון לפיתוח תוכנה </a:t>
            </a:r>
            <a:r>
              <a:rPr lang="he-IL"/>
              <a:t>ע”י ערכים</a:t>
            </a:r>
            <a:r>
              <a:rPr lang="en-US"/>
              <a:t>(values) </a:t>
            </a:r>
            <a:r>
              <a:rPr lang="he-IL"/>
              <a:t> ועקרונות </a:t>
            </a:r>
            <a:r>
              <a:rPr lang="en-US" dirty="0"/>
              <a:t>(principles)</a:t>
            </a:r>
            <a:r>
              <a:rPr lang="he-IL" dirty="0"/>
              <a:t> ולא ע”י תהליך. </a:t>
            </a:r>
          </a:p>
        </p:txBody>
      </p:sp>
      <p:sp>
        <p:nvSpPr>
          <p:cNvPr id="4" name="כותרת 1">
            <a:extLst>
              <a:ext uri="{FF2B5EF4-FFF2-40B4-BE49-F238E27FC236}">
                <a16:creationId xmlns:a16="http://schemas.microsoft.com/office/drawing/2014/main" id="{F4259AF6-C36C-4570-A9DB-002444AA19B6}"/>
              </a:ext>
            </a:extLst>
          </p:cNvPr>
          <p:cNvSpPr>
            <a:spLocks noGrp="1"/>
          </p:cNvSpPr>
          <p:nvPr>
            <p:ph type="title"/>
          </p:nvPr>
        </p:nvSpPr>
        <p:spPr>
          <a:xfrm>
            <a:off x="609600" y="533400"/>
            <a:ext cx="10972800" cy="990600"/>
          </a:xfrm>
        </p:spPr>
        <p:txBody>
          <a:bodyPr/>
          <a:lstStyle/>
          <a:p>
            <a:pPr algn="r"/>
            <a:r>
              <a:rPr lang="en-US" dirty="0"/>
              <a:t> </a:t>
            </a:r>
            <a:r>
              <a:rPr lang="he-IL" dirty="0"/>
              <a:t>איך הומצאה </a:t>
            </a:r>
            <a:r>
              <a:rPr lang="en-US" dirty="0"/>
              <a:t>Agile</a:t>
            </a:r>
            <a:r>
              <a:rPr lang="he-IL" dirty="0"/>
              <a:t> ?</a:t>
            </a:r>
          </a:p>
        </p:txBody>
      </p:sp>
      <p:sp>
        <p:nvSpPr>
          <p:cNvPr id="2" name="מציין מיקום של מספר שקופית 1"/>
          <p:cNvSpPr>
            <a:spLocks noGrp="1"/>
          </p:cNvSpPr>
          <p:nvPr>
            <p:ph type="sldNum" sz="quarter" idx="12"/>
          </p:nvPr>
        </p:nvSpPr>
        <p:spPr/>
        <p:txBody>
          <a:bodyPr/>
          <a:lstStyle/>
          <a:p>
            <a:fld id="{F0AEDA7F-6A17-6D47-AFC5-B82BDE24098D}" type="slidenum">
              <a:rPr lang="en-US" smtClean="0"/>
              <a:t>7</a:t>
            </a:fld>
            <a:endParaRPr lang="en-US"/>
          </a:p>
        </p:txBody>
      </p:sp>
    </p:spTree>
    <p:extLst>
      <p:ext uri="{BB962C8B-B14F-4D97-AF65-F5344CB8AC3E}">
        <p14:creationId xmlns:p14="http://schemas.microsoft.com/office/powerpoint/2010/main" val="215677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4259AF6-C36C-4570-A9DB-002444AA19B6}"/>
              </a:ext>
            </a:extLst>
          </p:cNvPr>
          <p:cNvSpPr>
            <a:spLocks noGrp="1"/>
          </p:cNvSpPr>
          <p:nvPr>
            <p:ph type="title"/>
          </p:nvPr>
        </p:nvSpPr>
        <p:spPr/>
        <p:txBody>
          <a:bodyPr/>
          <a:lstStyle/>
          <a:p>
            <a:pPr algn="r"/>
            <a:r>
              <a:rPr lang="en-US" dirty="0"/>
              <a:t> Manifesto for Agile Software Development</a:t>
            </a:r>
            <a:endParaRPr lang="he-IL" dirty="0"/>
          </a:p>
        </p:txBody>
      </p:sp>
      <p:sp>
        <p:nvSpPr>
          <p:cNvPr id="3" name="מציין מיקום תוכן 2">
            <a:extLst>
              <a:ext uri="{FF2B5EF4-FFF2-40B4-BE49-F238E27FC236}">
                <a16:creationId xmlns:a16="http://schemas.microsoft.com/office/drawing/2014/main" id="{FBF8E477-10EE-4C1C-A670-D2442FE492FA}"/>
              </a:ext>
            </a:extLst>
          </p:cNvPr>
          <p:cNvSpPr>
            <a:spLocks noGrp="1"/>
          </p:cNvSpPr>
          <p:nvPr>
            <p:ph idx="1"/>
          </p:nvPr>
        </p:nvSpPr>
        <p:spPr/>
        <p:txBody>
          <a:bodyPr>
            <a:normAutofit/>
          </a:bodyPr>
          <a:lstStyle/>
          <a:p>
            <a:pPr marL="0" indent="0" algn="r" rtl="1">
              <a:buNone/>
            </a:pPr>
            <a:r>
              <a:rPr lang="he-IL" dirty="0"/>
              <a:t>"אנו חושפים דרכים טובות יותר לפיתוח תוכנה תוך עבודה ועזרה לאחרים אלו הם ערכינו ועקרונותינו:</a:t>
            </a:r>
          </a:p>
          <a:p>
            <a:pPr marL="0" indent="0" algn="r" rtl="1">
              <a:buNone/>
            </a:pPr>
            <a:r>
              <a:rPr lang="he-IL" dirty="0"/>
              <a:t>אנשים ויחסי גומלין על פני תהליכים וכלים</a:t>
            </a:r>
            <a:br>
              <a:rPr lang="he-IL" dirty="0"/>
            </a:br>
            <a:r>
              <a:rPr lang="he-IL" dirty="0"/>
              <a:t>תוכנה עובדת על פני תיעוד מפורט</a:t>
            </a:r>
            <a:br>
              <a:rPr lang="he-IL" dirty="0"/>
            </a:br>
            <a:r>
              <a:rPr lang="he-IL" dirty="0"/>
              <a:t>שיתוף פעולה עם הלקוחות על פני משא ומתן חוזי</a:t>
            </a:r>
            <a:br>
              <a:rPr lang="he-IL" dirty="0"/>
            </a:br>
            <a:r>
              <a:rPr lang="he-IL" dirty="0"/>
              <a:t>תגובה לשינויים על פני מעקב אחרי התוכנית</a:t>
            </a:r>
            <a:br>
              <a:rPr lang="he-IL" dirty="0"/>
            </a:br>
            <a:br>
              <a:rPr lang="he-IL" dirty="0"/>
            </a:br>
            <a:r>
              <a:rPr lang="he-IL" dirty="0"/>
              <a:t>כלומר, בעוד שיש ערך לפריטים בצד שמאל, אנחנו מעריכים יותר את הפריטים בצד ימין."</a:t>
            </a:r>
          </a:p>
          <a:p>
            <a:pPr marL="0" indent="0" algn="r" rtl="1">
              <a:buNone/>
            </a:pPr>
            <a:endParaRPr lang="he-IL" dirty="0"/>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8</a:t>
            </a:fld>
            <a:endParaRPr lang="en-US"/>
          </a:p>
        </p:txBody>
      </p:sp>
    </p:spTree>
    <p:extLst>
      <p:ext uri="{BB962C8B-B14F-4D97-AF65-F5344CB8AC3E}">
        <p14:creationId xmlns:p14="http://schemas.microsoft.com/office/powerpoint/2010/main" val="267934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3A6C697-8873-48CB-946C-D93BC220CB14}"/>
              </a:ext>
            </a:extLst>
          </p:cNvPr>
          <p:cNvSpPr>
            <a:spLocks noGrp="1"/>
          </p:cNvSpPr>
          <p:nvPr>
            <p:ph type="title"/>
          </p:nvPr>
        </p:nvSpPr>
        <p:spPr/>
        <p:txBody>
          <a:bodyPr/>
          <a:lstStyle/>
          <a:p>
            <a:pPr algn="r" rtl="1"/>
            <a:r>
              <a:rPr lang="he-IL" dirty="0"/>
              <a:t>ארבעת הערכים של ה-</a:t>
            </a:r>
            <a:r>
              <a:rPr lang="en-US" dirty="0"/>
              <a:t>Agile Manifesto</a:t>
            </a:r>
            <a:endParaRPr lang="he-IL" dirty="0"/>
          </a:p>
        </p:txBody>
      </p:sp>
      <p:sp>
        <p:nvSpPr>
          <p:cNvPr id="3" name="מציין מיקום תוכן 2">
            <a:extLst>
              <a:ext uri="{FF2B5EF4-FFF2-40B4-BE49-F238E27FC236}">
                <a16:creationId xmlns:a16="http://schemas.microsoft.com/office/drawing/2014/main" id="{60D50C21-8F43-4461-9DF3-3BA7564135F2}"/>
              </a:ext>
            </a:extLst>
          </p:cNvPr>
          <p:cNvSpPr>
            <a:spLocks noGrp="1"/>
          </p:cNvSpPr>
          <p:nvPr>
            <p:ph idx="1"/>
          </p:nvPr>
        </p:nvSpPr>
        <p:spPr/>
        <p:txBody>
          <a:bodyPr/>
          <a:lstStyle/>
          <a:p>
            <a:pPr algn="r" rtl="1"/>
            <a:r>
              <a:rPr lang="he-IL" dirty="0"/>
              <a:t>אנשים ויחסי גומלין על פני תהליכים וכלים- זה הערך הראשון שטוען שבמקום למצוא כלים טובים ותהליכים מורכבים, צריך אנשים טובים ותשתית נכונה לתקשורת בין אותם אנשים.</a:t>
            </a:r>
          </a:p>
          <a:p>
            <a:pPr algn="r" rtl="1"/>
            <a:r>
              <a:rPr lang="he-IL" dirty="0"/>
              <a:t>תוכנה עובדת על פני תיעוד מפורט</a:t>
            </a:r>
            <a:r>
              <a:rPr lang="en-US" dirty="0"/>
              <a:t>-  </a:t>
            </a:r>
            <a:r>
              <a:rPr lang="he-IL" dirty="0"/>
              <a:t>הערך הזה </a:t>
            </a:r>
            <a:r>
              <a:rPr lang="he-IL" u="sng" dirty="0"/>
              <a:t>לא</a:t>
            </a:r>
            <a:r>
              <a:rPr lang="he-IL" dirty="0"/>
              <a:t> אומר שאין צורך במסמכים, מה שהוא כן אומר זה שאין צורך במסמכים שאין בהם צורך! כלומר במקום לתכנן </a:t>
            </a:r>
            <a:r>
              <a:rPr lang="he-IL" dirty="0" err="1"/>
              <a:t>הכל</a:t>
            </a:r>
            <a:r>
              <a:rPr lang="he-IL" dirty="0"/>
              <a:t> ולנסות להבין את </a:t>
            </a:r>
            <a:r>
              <a:rPr lang="he-IL" dirty="0" err="1"/>
              <a:t>הכל</a:t>
            </a:r>
            <a:r>
              <a:rPr lang="he-IL" dirty="0"/>
              <a:t> מראש, בואו נתכנן רק מה שצריך, נתחיל לעבוד (וללמוד תוך כדי), בואו נראה תוצאות ומהר, רק כך נדע מה מצבנו.</a:t>
            </a:r>
          </a:p>
        </p:txBody>
      </p:sp>
      <p:sp>
        <p:nvSpPr>
          <p:cNvPr id="4" name="מציין מיקום של מספר שקופית 3"/>
          <p:cNvSpPr>
            <a:spLocks noGrp="1"/>
          </p:cNvSpPr>
          <p:nvPr>
            <p:ph type="sldNum" sz="quarter" idx="12"/>
          </p:nvPr>
        </p:nvSpPr>
        <p:spPr/>
        <p:txBody>
          <a:bodyPr/>
          <a:lstStyle/>
          <a:p>
            <a:fld id="{F0AEDA7F-6A17-6D47-AFC5-B82BDE24098D}" type="slidenum">
              <a:rPr lang="en-US" smtClean="0"/>
              <a:t>9</a:t>
            </a:fld>
            <a:endParaRPr lang="en-US"/>
          </a:p>
        </p:txBody>
      </p:sp>
    </p:spTree>
    <p:extLst>
      <p:ext uri="{BB962C8B-B14F-4D97-AF65-F5344CB8AC3E}">
        <p14:creationId xmlns:p14="http://schemas.microsoft.com/office/powerpoint/2010/main" val="25610178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בהירות">
  <a:themeElements>
    <a:clrScheme name="בהירות">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קלאסי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בהירות">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3748</TotalTime>
  <Words>3319</Words>
  <Application>Microsoft Macintosh PowerPoint</Application>
  <PresentationFormat>Widescreen</PresentationFormat>
  <Paragraphs>371</Paragraphs>
  <Slides>53</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Calibri</vt:lpstr>
      <vt:lpstr>בהירות</vt:lpstr>
      <vt:lpstr>Scrum</vt:lpstr>
      <vt:lpstr>ראשי פרקים</vt:lpstr>
      <vt:lpstr>היו היה פעם.....</vt:lpstr>
      <vt:lpstr>אבל...</vt:lpstr>
      <vt:lpstr> מתודולוגיית Agile</vt:lpstr>
      <vt:lpstr>PowerPoint Presentation</vt:lpstr>
      <vt:lpstr> איך הומצאה Agile ?</vt:lpstr>
      <vt:lpstr> Manifesto for Agile Software Development</vt:lpstr>
      <vt:lpstr>ארבעת הערכים של ה-Agile Manifesto</vt:lpstr>
      <vt:lpstr>ארבעת הערכים של ה-Agile Manifesto</vt:lpstr>
      <vt:lpstr> עקרונות המנשר </vt:lpstr>
      <vt:lpstr> עקרונות המנשר </vt:lpstr>
      <vt:lpstr>PowerPoint Presentation</vt:lpstr>
      <vt:lpstr>PowerPoint Presentation</vt:lpstr>
      <vt:lpstr>מקור המילה Scrum</vt:lpstr>
      <vt:lpstr>מה זה Scrum ? </vt:lpstr>
      <vt:lpstr>קצת היסטוריה</vt:lpstr>
      <vt:lpstr>חמשת הערכים המרכזיים של Scrum</vt:lpstr>
      <vt:lpstr>צוות ה Scrum </vt:lpstr>
      <vt:lpstr>כלי העבודה ב Scrum</vt:lpstr>
      <vt:lpstr>אירועים חשובים ב Scrum</vt:lpstr>
      <vt:lpstr>דוגמא – product + sprint backlog</vt:lpstr>
      <vt:lpstr>Burn down chart</vt:lpstr>
      <vt:lpstr>בקצרה על Extreme Programming </vt:lpstr>
      <vt:lpstr>השוואה בין Scrum ו-  XP</vt:lpstr>
      <vt:lpstr>השוואה בין Scrum ו-  XP</vt:lpstr>
      <vt:lpstr>PowerPoint Presentation</vt:lpstr>
      <vt:lpstr>השוואה בין Scrum ו-  XP</vt:lpstr>
      <vt:lpstr>PowerPoint Presentation</vt:lpstr>
      <vt:lpstr>השוואה בין Scrum ו-  XP</vt:lpstr>
      <vt:lpstr>PowerPoint Presentation</vt:lpstr>
      <vt:lpstr>    הקשר בין Agile, Scrum , XP</vt:lpstr>
      <vt:lpstr>    הקשר בין Agile, Scrum , XP</vt:lpstr>
      <vt:lpstr>    הקשר בין Agile, Scrum , XP</vt:lpstr>
      <vt:lpstr>    הקשר בין Agile, Scrum , XP</vt:lpstr>
      <vt:lpstr>    הקשר בין Agile, Scrum , XP</vt:lpstr>
      <vt:lpstr>    הקשר בין Agile, Scrum , XP</vt:lpstr>
      <vt:lpstr>    הקשר בין Agile, Scrum , XP</vt:lpstr>
      <vt:lpstr>    הקשר בין Agile, Scrum , XP</vt:lpstr>
      <vt:lpstr> מאמר – השוואה בין XP ל Scrum באמצעות 4-DAT</vt:lpstr>
      <vt:lpstr>סקירה קצרה של 4-DAT </vt:lpstr>
      <vt:lpstr>סקירה קצרה של 4-DAT </vt:lpstr>
      <vt:lpstr>סקירה קצרה של 4-DAT </vt:lpstr>
      <vt:lpstr>סקירה קצרה של 4-DAT </vt:lpstr>
      <vt:lpstr>השוואות בין התהליכים – מימד ראשון </vt:lpstr>
      <vt:lpstr>השוואות בין התהליכים – מימד שני </vt:lpstr>
      <vt:lpstr>השוואות בין התהליכים – מימד שני </vt:lpstr>
      <vt:lpstr>השוואות בין התהליכים – מימד שני </vt:lpstr>
      <vt:lpstr>השוואות בין התהליכים – מימד שלישי </vt:lpstr>
      <vt:lpstr>השוואות בין התהליכים – מימד רביעי </vt:lpstr>
      <vt:lpstr>מסקנות כותב המאמר</vt:lpstr>
      <vt:lpstr>מקורות</vt:lpstr>
      <vt:lpstr>בדיחה בהמלצת יגאל</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dc:title>
  <dc:creator>Microsoft Office User</dc:creator>
  <cp:lastModifiedBy>Microsoft Office User</cp:lastModifiedBy>
  <cp:revision>149</cp:revision>
  <dcterms:created xsi:type="dcterms:W3CDTF">2019-11-10T08:24:59Z</dcterms:created>
  <dcterms:modified xsi:type="dcterms:W3CDTF">2019-11-23T17:08:01Z</dcterms:modified>
</cp:coreProperties>
</file>